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9">
  <p:sldMasterIdLst>
    <p:sldMasterId id="2147483648" r:id="rId1"/>
    <p:sldMasterId id="2147483820" r:id="rId2"/>
    <p:sldMasterId id="2147483908" r:id="rId3"/>
  </p:sldMasterIdLst>
  <p:notesMasterIdLst>
    <p:notesMasterId r:id="rId22"/>
  </p:notesMasterIdLst>
  <p:handoutMasterIdLst>
    <p:handoutMasterId r:id="rId23"/>
  </p:handoutMasterIdLst>
  <p:sldIdLst>
    <p:sldId id="2302" r:id="rId4"/>
    <p:sldId id="2301" r:id="rId5"/>
    <p:sldId id="2264" r:id="rId6"/>
    <p:sldId id="2280" r:id="rId7"/>
    <p:sldId id="2313" r:id="rId8"/>
    <p:sldId id="2286" r:id="rId9"/>
    <p:sldId id="2311" r:id="rId10"/>
    <p:sldId id="2312" r:id="rId11"/>
    <p:sldId id="2314" r:id="rId12"/>
    <p:sldId id="2288" r:id="rId13"/>
    <p:sldId id="2289" r:id="rId14"/>
    <p:sldId id="2290" r:id="rId15"/>
    <p:sldId id="2315" r:id="rId16"/>
    <p:sldId id="2316" r:id="rId17"/>
    <p:sldId id="2297" r:id="rId18"/>
    <p:sldId id="2293" r:id="rId19"/>
    <p:sldId id="2189" r:id="rId20"/>
    <p:sldId id="2343" r:id="rId21"/>
  </p:sldIdLst>
  <p:sldSz cx="9144000" cy="6858000" type="screen4x3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Фетисов" initials="ДФ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CC"/>
    <a:srgbClr val="FFFF99"/>
    <a:srgbClr val="8C8C8C"/>
    <a:srgbClr val="353535"/>
    <a:srgbClr val="FFFFFF"/>
    <a:srgbClr val="FFFFCC"/>
    <a:srgbClr val="FF0066"/>
    <a:srgbClr val="FDE3F8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4" autoAdjust="0"/>
    <p:restoredTop sz="84686" autoAdjust="0"/>
  </p:normalViewPr>
  <p:slideViewPr>
    <p:cSldViewPr>
      <p:cViewPr varScale="1">
        <p:scale>
          <a:sx n="116" d="100"/>
          <a:sy n="116" d="100"/>
        </p:scale>
        <p:origin x="19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362"/>
    </p:cViewPr>
  </p:sorterViewPr>
  <p:notesViewPr>
    <p:cSldViewPr>
      <p:cViewPr varScale="1">
        <p:scale>
          <a:sx n="54" d="100"/>
          <a:sy n="54" d="100"/>
        </p:scale>
        <p:origin x="28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34CA5-3618-9348-B9F9-2AE38A781312}" type="doc">
      <dgm:prSet loTypeId="urn:microsoft.com/office/officeart/2005/8/layout/hierarchy1" loCatId="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BE16DE2-8AB5-8E40-80B8-5DA6AC52F873}">
      <dgm:prSet phldrT="[Текст]"/>
      <dgm:spPr>
        <a:xfrm>
          <a:off x="2639882" y="296347"/>
          <a:ext cx="2804211" cy="1780673"/>
        </a:xfrm>
        <a:prstGeom prst="roundRect">
          <a:avLst>
            <a:gd name="adj" fmla="val 10000"/>
          </a:avLst>
        </a:prstGeom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latin typeface="Calibri"/>
              <a:ea typeface="+mn-ea"/>
              <a:cs typeface="+mn-cs"/>
            </a:rPr>
            <a:t>Активы и обязательства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C823207B-4C6A-D040-8032-05C2200A37B0}" type="parTrans" cxnId="{AF1E8DBC-36B8-2343-A50D-99AAEBA579C2}">
      <dgm:prSet/>
      <dgm:spPr/>
      <dgm:t>
        <a:bodyPr/>
        <a:lstStyle/>
        <a:p>
          <a:endParaRPr lang="ru-RU"/>
        </a:p>
      </dgm:t>
    </dgm:pt>
    <dgm:pt modelId="{D26128BE-D9E5-8B47-9C90-91FB03F16889}" type="sibTrans" cxnId="{AF1E8DBC-36B8-2343-A50D-99AAEBA579C2}">
      <dgm:prSet/>
      <dgm:spPr/>
      <dgm:t>
        <a:bodyPr/>
        <a:lstStyle/>
        <a:p>
          <a:endParaRPr lang="ru-RU"/>
        </a:p>
      </dgm:t>
    </dgm:pt>
    <dgm:pt modelId="{AEA1DD18-3FF1-844D-AB62-E41D50E023B0}">
      <dgm:prSet phldrT="[Текст]"/>
      <dgm:spPr>
        <a:xfrm>
          <a:off x="926197" y="2892579"/>
          <a:ext cx="2804211" cy="1780673"/>
        </a:xfrm>
        <a:prstGeom prst="roundRect">
          <a:avLst>
            <a:gd name="adj" fmla="val 10000"/>
          </a:avLst>
        </a:prstGeom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Долгосрочные (внеоборотные)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D6841601-B044-D044-99FE-90A3F8F53C48}" type="parTrans" cxnId="{5FD3B514-7786-1148-97E9-D6568A3954AF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xfrm>
          <a:off x="2016724" y="1781020"/>
          <a:ext cx="1713684" cy="815558"/>
        </a:xfrm>
        <a:custGeom>
          <a:avLst/>
          <a:gdLst/>
          <a:ahLst/>
          <a:cxnLst/>
          <a:rect l="0" t="0" r="0" b="0"/>
          <a:pathLst>
            <a:path>
              <a:moveTo>
                <a:pt x="1713684" y="0"/>
              </a:moveTo>
              <a:lnTo>
                <a:pt x="1713684" y="555779"/>
              </a:lnTo>
              <a:lnTo>
                <a:pt x="0" y="555779"/>
              </a:lnTo>
              <a:lnTo>
                <a:pt x="0" y="81555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F36D9C0-8D1B-494E-B601-3B83F98C04C2}" type="sibTrans" cxnId="{5FD3B514-7786-1148-97E9-D6568A3954AF}">
      <dgm:prSet/>
      <dgm:spPr/>
      <dgm:t>
        <a:bodyPr/>
        <a:lstStyle/>
        <a:p>
          <a:endParaRPr lang="ru-RU"/>
        </a:p>
      </dgm:t>
    </dgm:pt>
    <dgm:pt modelId="{5C8E6F7C-CF63-C544-8C0B-15A9D52BA3B3}">
      <dgm:prSet phldrT="[Текст]"/>
      <dgm:spPr>
        <a:xfrm>
          <a:off x="4353567" y="2892579"/>
          <a:ext cx="2804211" cy="1780673"/>
        </a:xfrm>
        <a:prstGeom prst="roundRect">
          <a:avLst>
            <a:gd name="adj" fmla="val 10000"/>
          </a:avLst>
        </a:prstGeom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smtClean="0">
              <a:latin typeface="Calibri"/>
              <a:ea typeface="+mn-ea"/>
              <a:cs typeface="+mn-cs"/>
            </a:rPr>
            <a:t>Краткосрочные (оборотные)</a:t>
          </a:r>
          <a:endParaRPr lang="ru-RU" b="1" dirty="0">
            <a:latin typeface="Calibri"/>
            <a:ea typeface="+mn-ea"/>
            <a:cs typeface="+mn-cs"/>
          </a:endParaRPr>
        </a:p>
      </dgm:t>
    </dgm:pt>
    <dgm:pt modelId="{55F1A326-4CB6-9D46-BA97-17782CA6841E}" type="parTrans" cxnId="{8FDA083B-3A3D-AC47-8323-9C5E00A19D97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xfrm>
          <a:off x="3730408" y="1781020"/>
          <a:ext cx="1713684" cy="815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79"/>
              </a:lnTo>
              <a:lnTo>
                <a:pt x="1713684" y="555779"/>
              </a:lnTo>
              <a:lnTo>
                <a:pt x="1713684" y="81555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D6E3A08-E446-474B-BE86-DBBE7399A624}" type="sibTrans" cxnId="{8FDA083B-3A3D-AC47-8323-9C5E00A19D97}">
      <dgm:prSet/>
      <dgm:spPr/>
      <dgm:t>
        <a:bodyPr/>
        <a:lstStyle/>
        <a:p>
          <a:endParaRPr lang="ru-RU"/>
        </a:p>
      </dgm:t>
    </dgm:pt>
    <dgm:pt modelId="{75C1C120-823E-C54D-AEE4-C1F6B9639F6E}" type="pres">
      <dgm:prSet presAssocID="{A7034CA5-3618-9348-B9F9-2AE38A7813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A5A34F-1E04-4642-A17E-93517F684D24}" type="pres">
      <dgm:prSet presAssocID="{8BE16DE2-8AB5-8E40-80B8-5DA6AC52F873}" presName="hierRoot1" presStyleCnt="0"/>
      <dgm:spPr/>
      <dgm:t>
        <a:bodyPr/>
        <a:lstStyle/>
        <a:p>
          <a:endParaRPr lang="ru-RU"/>
        </a:p>
      </dgm:t>
    </dgm:pt>
    <dgm:pt modelId="{3ACE2E3C-379B-124A-A77B-6F950191EF38}" type="pres">
      <dgm:prSet presAssocID="{8BE16DE2-8AB5-8E40-80B8-5DA6AC52F873}" presName="composite" presStyleCnt="0"/>
      <dgm:spPr/>
      <dgm:t>
        <a:bodyPr/>
        <a:lstStyle/>
        <a:p>
          <a:endParaRPr lang="ru-RU"/>
        </a:p>
      </dgm:t>
    </dgm:pt>
    <dgm:pt modelId="{9BC40185-8F6D-F649-A48F-2313B8400FFA}" type="pres">
      <dgm:prSet presAssocID="{8BE16DE2-8AB5-8E40-80B8-5DA6AC52F873}" presName="background" presStyleLbl="node0" presStyleIdx="0" presStyleCnt="1"/>
      <dgm:spPr>
        <a:xfrm>
          <a:off x="2328303" y="346"/>
          <a:ext cx="2804211" cy="178067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B023CFC-D2AB-D549-9519-363856CEB9DC}" type="pres">
      <dgm:prSet presAssocID="{8BE16DE2-8AB5-8E40-80B8-5DA6AC52F873}" presName="text" presStyleLbl="fgAcc0" presStyleIdx="0" presStyleCnt="1" custScaleY="80054" custLinFactNeighborX="2591" custLinFactNeighborY="198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9C9CD-A547-4843-A0BC-5133A68D7BE1}" type="pres">
      <dgm:prSet presAssocID="{8BE16DE2-8AB5-8E40-80B8-5DA6AC52F873}" presName="hierChild2" presStyleCnt="0"/>
      <dgm:spPr/>
      <dgm:t>
        <a:bodyPr/>
        <a:lstStyle/>
        <a:p>
          <a:endParaRPr lang="ru-RU"/>
        </a:p>
      </dgm:t>
    </dgm:pt>
    <dgm:pt modelId="{7822CDC5-B291-D74F-92E6-5E57B7A8B800}" type="pres">
      <dgm:prSet presAssocID="{D6841601-B044-D044-99FE-90A3F8F53C4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DD40E7C-A46C-8C4D-BAF0-61969CC9B308}" type="pres">
      <dgm:prSet presAssocID="{AEA1DD18-3FF1-844D-AB62-E41D50E023B0}" presName="hierRoot2" presStyleCnt="0"/>
      <dgm:spPr/>
      <dgm:t>
        <a:bodyPr/>
        <a:lstStyle/>
        <a:p>
          <a:endParaRPr lang="ru-RU"/>
        </a:p>
      </dgm:t>
    </dgm:pt>
    <dgm:pt modelId="{1CDB9D59-1E07-9C44-A90C-0A532F0D5EB7}" type="pres">
      <dgm:prSet presAssocID="{AEA1DD18-3FF1-844D-AB62-E41D50E023B0}" presName="composite2" presStyleCnt="0"/>
      <dgm:spPr/>
      <dgm:t>
        <a:bodyPr/>
        <a:lstStyle/>
        <a:p>
          <a:endParaRPr lang="ru-RU"/>
        </a:p>
      </dgm:t>
    </dgm:pt>
    <dgm:pt modelId="{22900F30-CBDA-6344-B825-1B0A29FE2B5A}" type="pres">
      <dgm:prSet presAssocID="{AEA1DD18-3FF1-844D-AB62-E41D50E023B0}" presName="background2" presStyleLbl="node2" presStyleIdx="0" presStyleCnt="2"/>
      <dgm:spPr>
        <a:xfrm>
          <a:off x="614618" y="2596578"/>
          <a:ext cx="2804211" cy="178067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50B1CD2-5B64-1F46-B411-54DA53B3145C}" type="pres">
      <dgm:prSet presAssocID="{AEA1DD18-3FF1-844D-AB62-E41D50E023B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F3E311-29D8-574B-8C6A-29CA13FE4833}" type="pres">
      <dgm:prSet presAssocID="{AEA1DD18-3FF1-844D-AB62-E41D50E023B0}" presName="hierChild3" presStyleCnt="0"/>
      <dgm:spPr/>
      <dgm:t>
        <a:bodyPr/>
        <a:lstStyle/>
        <a:p>
          <a:endParaRPr lang="ru-RU"/>
        </a:p>
      </dgm:t>
    </dgm:pt>
    <dgm:pt modelId="{DA27DF47-F3D1-C647-B85C-4413379AC944}" type="pres">
      <dgm:prSet presAssocID="{55F1A326-4CB6-9D46-BA97-17782CA6841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79F64CF-D517-F44A-A166-93F7FB178B5B}" type="pres">
      <dgm:prSet presAssocID="{5C8E6F7C-CF63-C544-8C0B-15A9D52BA3B3}" presName="hierRoot2" presStyleCnt="0"/>
      <dgm:spPr/>
      <dgm:t>
        <a:bodyPr/>
        <a:lstStyle/>
        <a:p>
          <a:endParaRPr lang="ru-RU"/>
        </a:p>
      </dgm:t>
    </dgm:pt>
    <dgm:pt modelId="{61BC154E-D147-5F4E-90A2-ADD788469AB2}" type="pres">
      <dgm:prSet presAssocID="{5C8E6F7C-CF63-C544-8C0B-15A9D52BA3B3}" presName="composite2" presStyleCnt="0"/>
      <dgm:spPr/>
      <dgm:t>
        <a:bodyPr/>
        <a:lstStyle/>
        <a:p>
          <a:endParaRPr lang="ru-RU"/>
        </a:p>
      </dgm:t>
    </dgm:pt>
    <dgm:pt modelId="{FB58F1B8-9938-844B-87BF-1BA431701F39}" type="pres">
      <dgm:prSet presAssocID="{5C8E6F7C-CF63-C544-8C0B-15A9D52BA3B3}" presName="background2" presStyleLbl="node2" presStyleIdx="1" presStyleCnt="2"/>
      <dgm:spPr>
        <a:xfrm>
          <a:off x="4041988" y="2596578"/>
          <a:ext cx="2804211" cy="1780673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B5DA233-788E-2847-86E1-6D96519136D3}" type="pres">
      <dgm:prSet presAssocID="{5C8E6F7C-CF63-C544-8C0B-15A9D52BA3B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B0BA19-8719-8048-8B6B-E92F1D5A9051}" type="pres">
      <dgm:prSet presAssocID="{5C8E6F7C-CF63-C544-8C0B-15A9D52BA3B3}" presName="hierChild3" presStyleCnt="0"/>
      <dgm:spPr/>
      <dgm:t>
        <a:bodyPr/>
        <a:lstStyle/>
        <a:p>
          <a:endParaRPr lang="ru-RU"/>
        </a:p>
      </dgm:t>
    </dgm:pt>
  </dgm:ptLst>
  <dgm:cxnLst>
    <dgm:cxn modelId="{5FD3B514-7786-1148-97E9-D6568A3954AF}" srcId="{8BE16DE2-8AB5-8E40-80B8-5DA6AC52F873}" destId="{AEA1DD18-3FF1-844D-AB62-E41D50E023B0}" srcOrd="0" destOrd="0" parTransId="{D6841601-B044-D044-99FE-90A3F8F53C48}" sibTransId="{4F36D9C0-8D1B-494E-B601-3B83F98C04C2}"/>
    <dgm:cxn modelId="{AF1E8DBC-36B8-2343-A50D-99AAEBA579C2}" srcId="{A7034CA5-3618-9348-B9F9-2AE38A781312}" destId="{8BE16DE2-8AB5-8E40-80B8-5DA6AC52F873}" srcOrd="0" destOrd="0" parTransId="{C823207B-4C6A-D040-8032-05C2200A37B0}" sibTransId="{D26128BE-D9E5-8B47-9C90-91FB03F16889}"/>
    <dgm:cxn modelId="{80D28927-E333-449A-861B-0148E955FBC5}" type="presOf" srcId="{D6841601-B044-D044-99FE-90A3F8F53C48}" destId="{7822CDC5-B291-D74F-92E6-5E57B7A8B800}" srcOrd="0" destOrd="0" presId="urn:microsoft.com/office/officeart/2005/8/layout/hierarchy1"/>
    <dgm:cxn modelId="{3AAEFB76-5C17-4510-8890-3B7A6A69C1A3}" type="presOf" srcId="{8BE16DE2-8AB5-8E40-80B8-5DA6AC52F873}" destId="{DB023CFC-D2AB-D549-9519-363856CEB9DC}" srcOrd="0" destOrd="0" presId="urn:microsoft.com/office/officeart/2005/8/layout/hierarchy1"/>
    <dgm:cxn modelId="{0CB08092-1040-4F37-81CD-6D6839C210E2}" type="presOf" srcId="{55F1A326-4CB6-9D46-BA97-17782CA6841E}" destId="{DA27DF47-F3D1-C647-B85C-4413379AC944}" srcOrd="0" destOrd="0" presId="urn:microsoft.com/office/officeart/2005/8/layout/hierarchy1"/>
    <dgm:cxn modelId="{8FDA083B-3A3D-AC47-8323-9C5E00A19D97}" srcId="{8BE16DE2-8AB5-8E40-80B8-5DA6AC52F873}" destId="{5C8E6F7C-CF63-C544-8C0B-15A9D52BA3B3}" srcOrd="1" destOrd="0" parTransId="{55F1A326-4CB6-9D46-BA97-17782CA6841E}" sibTransId="{7D6E3A08-E446-474B-BE86-DBBE7399A624}"/>
    <dgm:cxn modelId="{885162D8-6356-44A2-BD9A-6E6C2C20F69A}" type="presOf" srcId="{5C8E6F7C-CF63-C544-8C0B-15A9D52BA3B3}" destId="{3B5DA233-788E-2847-86E1-6D96519136D3}" srcOrd="0" destOrd="0" presId="urn:microsoft.com/office/officeart/2005/8/layout/hierarchy1"/>
    <dgm:cxn modelId="{BC2E8F5B-357C-49C7-BDA0-EA572C479321}" type="presOf" srcId="{A7034CA5-3618-9348-B9F9-2AE38A781312}" destId="{75C1C120-823E-C54D-AEE4-C1F6B9639F6E}" srcOrd="0" destOrd="0" presId="urn:microsoft.com/office/officeart/2005/8/layout/hierarchy1"/>
    <dgm:cxn modelId="{64EFCE4B-B43B-440A-8556-500F01233F16}" type="presOf" srcId="{AEA1DD18-3FF1-844D-AB62-E41D50E023B0}" destId="{350B1CD2-5B64-1F46-B411-54DA53B3145C}" srcOrd="0" destOrd="0" presId="urn:microsoft.com/office/officeart/2005/8/layout/hierarchy1"/>
    <dgm:cxn modelId="{5FE1F8D9-3F75-4FE5-9E03-33E8D233A4A7}" type="presParOf" srcId="{75C1C120-823E-C54D-AEE4-C1F6B9639F6E}" destId="{ADA5A34F-1E04-4642-A17E-93517F684D24}" srcOrd="0" destOrd="0" presId="urn:microsoft.com/office/officeart/2005/8/layout/hierarchy1"/>
    <dgm:cxn modelId="{78E3EB87-4E2E-4A6E-AD35-EB36BA08D935}" type="presParOf" srcId="{ADA5A34F-1E04-4642-A17E-93517F684D24}" destId="{3ACE2E3C-379B-124A-A77B-6F950191EF38}" srcOrd="0" destOrd="0" presId="urn:microsoft.com/office/officeart/2005/8/layout/hierarchy1"/>
    <dgm:cxn modelId="{97372FBA-C100-4694-89E4-D07570588B25}" type="presParOf" srcId="{3ACE2E3C-379B-124A-A77B-6F950191EF38}" destId="{9BC40185-8F6D-F649-A48F-2313B8400FFA}" srcOrd="0" destOrd="0" presId="urn:microsoft.com/office/officeart/2005/8/layout/hierarchy1"/>
    <dgm:cxn modelId="{19E3FF41-8A3A-483A-83F0-FDDF76D02D38}" type="presParOf" srcId="{3ACE2E3C-379B-124A-A77B-6F950191EF38}" destId="{DB023CFC-D2AB-D549-9519-363856CEB9DC}" srcOrd="1" destOrd="0" presId="urn:microsoft.com/office/officeart/2005/8/layout/hierarchy1"/>
    <dgm:cxn modelId="{F00F09E4-5B0E-4D6E-A17B-755EBF794C6E}" type="presParOf" srcId="{ADA5A34F-1E04-4642-A17E-93517F684D24}" destId="{4119C9CD-A547-4843-A0BC-5133A68D7BE1}" srcOrd="1" destOrd="0" presId="urn:microsoft.com/office/officeart/2005/8/layout/hierarchy1"/>
    <dgm:cxn modelId="{9C0DFCC3-109A-4D67-AFDD-789D80624ED8}" type="presParOf" srcId="{4119C9CD-A547-4843-A0BC-5133A68D7BE1}" destId="{7822CDC5-B291-D74F-92E6-5E57B7A8B800}" srcOrd="0" destOrd="0" presId="urn:microsoft.com/office/officeart/2005/8/layout/hierarchy1"/>
    <dgm:cxn modelId="{0B934749-B776-4D3C-8182-29C5B8A433CA}" type="presParOf" srcId="{4119C9CD-A547-4843-A0BC-5133A68D7BE1}" destId="{EDD40E7C-A46C-8C4D-BAF0-61969CC9B308}" srcOrd="1" destOrd="0" presId="urn:microsoft.com/office/officeart/2005/8/layout/hierarchy1"/>
    <dgm:cxn modelId="{674FD429-EDAF-4BC6-8C7F-B3F6C0C08A93}" type="presParOf" srcId="{EDD40E7C-A46C-8C4D-BAF0-61969CC9B308}" destId="{1CDB9D59-1E07-9C44-A90C-0A532F0D5EB7}" srcOrd="0" destOrd="0" presId="urn:microsoft.com/office/officeart/2005/8/layout/hierarchy1"/>
    <dgm:cxn modelId="{A1C95993-4D1E-48AA-901B-708267D98F00}" type="presParOf" srcId="{1CDB9D59-1E07-9C44-A90C-0A532F0D5EB7}" destId="{22900F30-CBDA-6344-B825-1B0A29FE2B5A}" srcOrd="0" destOrd="0" presId="urn:microsoft.com/office/officeart/2005/8/layout/hierarchy1"/>
    <dgm:cxn modelId="{FFCA6D96-FA5E-4354-A810-9B2700D9B254}" type="presParOf" srcId="{1CDB9D59-1E07-9C44-A90C-0A532F0D5EB7}" destId="{350B1CD2-5B64-1F46-B411-54DA53B3145C}" srcOrd="1" destOrd="0" presId="urn:microsoft.com/office/officeart/2005/8/layout/hierarchy1"/>
    <dgm:cxn modelId="{4219F3FA-16F5-4340-B194-AA28416F64A7}" type="presParOf" srcId="{EDD40E7C-A46C-8C4D-BAF0-61969CC9B308}" destId="{75F3E311-29D8-574B-8C6A-29CA13FE4833}" srcOrd="1" destOrd="0" presId="urn:microsoft.com/office/officeart/2005/8/layout/hierarchy1"/>
    <dgm:cxn modelId="{70B58707-F2C2-4CDC-8E87-A52DA8291134}" type="presParOf" srcId="{4119C9CD-A547-4843-A0BC-5133A68D7BE1}" destId="{DA27DF47-F3D1-C647-B85C-4413379AC944}" srcOrd="2" destOrd="0" presId="urn:microsoft.com/office/officeart/2005/8/layout/hierarchy1"/>
    <dgm:cxn modelId="{16160600-DB62-41C0-A491-8DD17DD21CD6}" type="presParOf" srcId="{4119C9CD-A547-4843-A0BC-5133A68D7BE1}" destId="{F79F64CF-D517-F44A-A166-93F7FB178B5B}" srcOrd="3" destOrd="0" presId="urn:microsoft.com/office/officeart/2005/8/layout/hierarchy1"/>
    <dgm:cxn modelId="{0697E085-1D32-4BDD-99F0-8458B32031E2}" type="presParOf" srcId="{F79F64CF-D517-F44A-A166-93F7FB178B5B}" destId="{61BC154E-D147-5F4E-90A2-ADD788469AB2}" srcOrd="0" destOrd="0" presId="urn:microsoft.com/office/officeart/2005/8/layout/hierarchy1"/>
    <dgm:cxn modelId="{D8ADDDE8-55A0-4E4B-87CE-A59E1E2883EC}" type="presParOf" srcId="{61BC154E-D147-5F4E-90A2-ADD788469AB2}" destId="{FB58F1B8-9938-844B-87BF-1BA431701F39}" srcOrd="0" destOrd="0" presId="urn:microsoft.com/office/officeart/2005/8/layout/hierarchy1"/>
    <dgm:cxn modelId="{03C8EE07-CBA3-46CA-AF92-4E114F2EFFCD}" type="presParOf" srcId="{61BC154E-D147-5F4E-90A2-ADD788469AB2}" destId="{3B5DA233-788E-2847-86E1-6D96519136D3}" srcOrd="1" destOrd="0" presId="urn:microsoft.com/office/officeart/2005/8/layout/hierarchy1"/>
    <dgm:cxn modelId="{0DC0CA57-1B1C-4ECE-B6D3-6E4A4A44FC49}" type="presParOf" srcId="{F79F64CF-D517-F44A-A166-93F7FB178B5B}" destId="{79B0BA19-8719-8048-8B6B-E92F1D5A90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7DF47-F3D1-C647-B85C-4413379AC944}">
      <dsp:nvSpPr>
        <dsp:cNvPr id="0" name=""/>
        <dsp:cNvSpPr/>
      </dsp:nvSpPr>
      <dsp:spPr>
        <a:xfrm>
          <a:off x="3883493" y="2381607"/>
          <a:ext cx="1998252" cy="562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79"/>
              </a:lnTo>
              <a:lnTo>
                <a:pt x="1713684" y="555779"/>
              </a:lnTo>
              <a:lnTo>
                <a:pt x="1713684" y="815558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7822CDC5-B291-D74F-92E6-5E57B7A8B800}">
      <dsp:nvSpPr>
        <dsp:cNvPr id="0" name=""/>
        <dsp:cNvSpPr/>
      </dsp:nvSpPr>
      <dsp:spPr>
        <a:xfrm>
          <a:off x="1708293" y="2381607"/>
          <a:ext cx="2175199" cy="562793"/>
        </a:xfrm>
        <a:custGeom>
          <a:avLst/>
          <a:gdLst/>
          <a:ahLst/>
          <a:cxnLst/>
          <a:rect l="0" t="0" r="0" b="0"/>
          <a:pathLst>
            <a:path>
              <a:moveTo>
                <a:pt x="1713684" y="0"/>
              </a:moveTo>
              <a:lnTo>
                <a:pt x="1713684" y="555779"/>
              </a:lnTo>
              <a:lnTo>
                <a:pt x="0" y="555779"/>
              </a:lnTo>
              <a:lnTo>
                <a:pt x="0" y="815558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9BC40185-8F6D-F649-A48F-2313B8400FFA}">
      <dsp:nvSpPr>
        <dsp:cNvPr id="0" name=""/>
        <dsp:cNvSpPr/>
      </dsp:nvSpPr>
      <dsp:spPr>
        <a:xfrm>
          <a:off x="2176171" y="645798"/>
          <a:ext cx="3414642" cy="1735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023CFC-D2AB-D549-9519-363856CEB9DC}">
      <dsp:nvSpPr>
        <dsp:cNvPr id="0" name=""/>
        <dsp:cNvSpPr/>
      </dsp:nvSpPr>
      <dsp:spPr>
        <a:xfrm>
          <a:off x="2555576" y="1006232"/>
          <a:ext cx="3414642" cy="173580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Calibri"/>
              <a:ea typeface="+mn-ea"/>
              <a:cs typeface="+mn-cs"/>
            </a:rPr>
            <a:t>Активы и обязательства</a:t>
          </a:r>
          <a:endParaRPr lang="ru-RU" sz="3400" b="1" kern="1200" dirty="0">
            <a:latin typeface="Calibri"/>
            <a:ea typeface="+mn-ea"/>
            <a:cs typeface="+mn-cs"/>
          </a:endParaRPr>
        </a:p>
      </dsp:txBody>
      <dsp:txXfrm>
        <a:off x="2606416" y="1057072"/>
        <a:ext cx="3312962" cy="1634129"/>
      </dsp:txXfrm>
    </dsp:sp>
    <dsp:sp modelId="{22900F30-CBDA-6344-B825-1B0A29FE2B5A}">
      <dsp:nvSpPr>
        <dsp:cNvPr id="0" name=""/>
        <dsp:cNvSpPr/>
      </dsp:nvSpPr>
      <dsp:spPr>
        <a:xfrm>
          <a:off x="972" y="2944400"/>
          <a:ext cx="3414642" cy="2168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0B1CD2-5B64-1F46-B411-54DA53B3145C}">
      <dsp:nvSpPr>
        <dsp:cNvPr id="0" name=""/>
        <dsp:cNvSpPr/>
      </dsp:nvSpPr>
      <dsp:spPr>
        <a:xfrm>
          <a:off x="380377" y="3304834"/>
          <a:ext cx="3414642" cy="216829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smtClean="0">
              <a:latin typeface="Calibri"/>
              <a:ea typeface="+mn-ea"/>
              <a:cs typeface="+mn-cs"/>
            </a:rPr>
            <a:t>Долгосрочные (внеоборотные)</a:t>
          </a:r>
          <a:endParaRPr lang="ru-RU" sz="3400" b="1" kern="1200" dirty="0">
            <a:latin typeface="Calibri"/>
            <a:ea typeface="+mn-ea"/>
            <a:cs typeface="+mn-cs"/>
          </a:endParaRPr>
        </a:p>
      </dsp:txBody>
      <dsp:txXfrm>
        <a:off x="443884" y="3368341"/>
        <a:ext cx="3287628" cy="2041283"/>
      </dsp:txXfrm>
    </dsp:sp>
    <dsp:sp modelId="{FB58F1B8-9938-844B-87BF-1BA431701F39}">
      <dsp:nvSpPr>
        <dsp:cNvPr id="0" name=""/>
        <dsp:cNvSpPr/>
      </dsp:nvSpPr>
      <dsp:spPr>
        <a:xfrm>
          <a:off x="4174424" y="2944400"/>
          <a:ext cx="3414642" cy="2168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5DA233-788E-2847-86E1-6D96519136D3}">
      <dsp:nvSpPr>
        <dsp:cNvPr id="0" name=""/>
        <dsp:cNvSpPr/>
      </dsp:nvSpPr>
      <dsp:spPr>
        <a:xfrm>
          <a:off x="4553829" y="3304834"/>
          <a:ext cx="3414642" cy="216829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smtClean="0">
              <a:latin typeface="Calibri"/>
              <a:ea typeface="+mn-ea"/>
              <a:cs typeface="+mn-cs"/>
            </a:rPr>
            <a:t>Краткосрочные (оборотные)</a:t>
          </a:r>
          <a:endParaRPr lang="ru-RU" sz="3400" b="1" kern="1200" dirty="0">
            <a:latin typeface="Calibri"/>
            <a:ea typeface="+mn-ea"/>
            <a:cs typeface="+mn-cs"/>
          </a:endParaRPr>
        </a:p>
      </dsp:txBody>
      <dsp:txXfrm>
        <a:off x="4617336" y="3368341"/>
        <a:ext cx="3287628" cy="204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4015" cy="49538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9080" y="1"/>
            <a:ext cx="2914015" cy="49538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41A9A7F0-2B57-4B87-B79F-93C4B152B336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872"/>
            <a:ext cx="2914015" cy="49538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9080" y="9378872"/>
            <a:ext cx="2914015" cy="49538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8BF47C14-96D3-4849-8AC1-3312EBDC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1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4015" cy="493713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80" y="2"/>
            <a:ext cx="2914015" cy="493713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17F12918-D776-47B5-B298-A9698A1CA54E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6" y="4690271"/>
            <a:ext cx="5379720" cy="4443413"/>
          </a:xfrm>
          <a:prstGeom prst="rect">
            <a:avLst/>
          </a:prstGeom>
        </p:spPr>
        <p:txBody>
          <a:bodyPr vert="horz" lIns="91010" tIns="45505" rIns="91010" bIns="4550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6"/>
            <a:ext cx="2914015" cy="49371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80" y="9378826"/>
            <a:ext cx="2914015" cy="49371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5515977D-9A5A-45CA-A236-9BBFF46B9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5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56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7762-E474-4ABD-88F6-C18096C92313}" type="datetime1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A826-79D9-4D58-A392-5147021F68EF}" type="datetime1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4841-3B5D-4065-BAAA-B8674BB1579F}" type="datetime1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/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DB6550-618E-4788-8E94-68C82F689283}" type="slidenum">
              <a:rPr lang="en-US" altLang="ru-RU" sz="2200" smtClean="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z="2200" smtClean="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22132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/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014926-A06E-478B-996E-CBA1E6D1D02D}" type="slidenum">
              <a:rPr lang="en-US" altLang="ru-RU" sz="2200" smtClean="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z="2200" smtClean="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53629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/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4339C5-FEEE-434E-9688-946F0C9CE439}" type="slidenum">
              <a:rPr lang="en-US" altLang="ru-RU" sz="2200" smtClean="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z="2200" smtClean="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894692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56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4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03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6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9EC3-50BF-4348-AFA9-264FDB55AB86}" type="datetime1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17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92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82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58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74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96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63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97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1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8EA8-4A1F-4F9A-86C6-49B244131FD0}" type="datetime1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78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5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6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04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81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77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2D350B4-811D-9C49-8D4A-B431FFD45952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D1C6-B8CC-428B-BE70-D20A7DBC670F}" type="datetime1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0105-B228-4AD3-8DAB-B270550EE276}" type="datetime1">
              <a:rPr lang="ru-RU" smtClean="0"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135F-C97A-4103-A985-6B607B9093AC}" type="datetime1">
              <a:rPr lang="ru-RU" smtClean="0"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DC3D-6D8E-4740-8D92-6A3F552EC8A4}" type="datetime1">
              <a:rPr lang="ru-RU" smtClean="0"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84C18-DFB1-49D2-8FD3-E735DBB3C868}" type="datetime1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48BA-11DC-4E77-9F6E-91A514836CA0}" type="datetime1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BF1F-B4B3-48B6-A2E5-F654BBABF15B}" type="datetime1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D0E1-6172-4638-BCC1-0B70ED483A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945" r:id="rId12"/>
    <p:sldLayoutId id="2147483946" r:id="rId13"/>
    <p:sldLayoutId id="214748394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6D7DA-45DD-4D34-A48B-1C3796D204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D0E1-6172-4638-BCC1-0B70ED483A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5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4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9369" y="1997276"/>
            <a:ext cx="7019645" cy="3042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algn="ctr"/>
            <a:r>
              <a:rPr lang="ru-RU" sz="2824" b="0" dirty="0" smtClean="0">
                <a:solidFill>
                  <a:srgbClr val="000000"/>
                </a:solidFill>
              </a:rPr>
              <a:t>Изменения в бухгалтерской (финансовой) отчетности за 2018 год</a:t>
            </a:r>
            <a:br>
              <a:rPr lang="ru-RU" sz="2824" b="0" dirty="0" smtClean="0">
                <a:solidFill>
                  <a:srgbClr val="000000"/>
                </a:solidFill>
              </a:rPr>
            </a:br>
            <a:r>
              <a:rPr lang="ru-RU" sz="2824" b="0" dirty="0" smtClean="0">
                <a:solidFill>
                  <a:srgbClr val="000000"/>
                </a:solidFill>
              </a:rPr>
              <a:t>Инструкции 191н и 33н </a:t>
            </a:r>
            <a:br>
              <a:rPr lang="ru-RU" sz="2824" b="0" dirty="0" smtClean="0">
                <a:solidFill>
                  <a:srgbClr val="000000"/>
                </a:solidFill>
              </a:rPr>
            </a:br>
            <a:r>
              <a:rPr lang="ru-RU" sz="2824" b="0" dirty="0" smtClean="0">
                <a:solidFill>
                  <a:srgbClr val="000000"/>
                </a:solidFill>
              </a:rPr>
              <a:t>(внедрение с 01.01.2018 федеральных стандартов бухгалтерского учета для организаций государственного сектора)</a:t>
            </a:r>
            <a:br>
              <a:rPr lang="ru-RU" sz="2824" b="0" dirty="0" smtClean="0">
                <a:solidFill>
                  <a:srgbClr val="000000"/>
                </a:solidFill>
              </a:rPr>
            </a:br>
            <a:endParaRPr sz="2824" dirty="0"/>
          </a:p>
        </p:txBody>
      </p:sp>
    </p:spTree>
    <p:extLst>
      <p:ext uri="{BB962C8B-B14F-4D97-AF65-F5344CB8AC3E}">
        <p14:creationId xmlns:p14="http://schemas.microsoft.com/office/powerpoint/2010/main" val="23220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451291"/>
              </p:ext>
            </p:extLst>
          </p:nvPr>
        </p:nvGraphicFramePr>
        <p:xfrm>
          <a:off x="107504" y="112192"/>
          <a:ext cx="8826513" cy="4260012"/>
        </p:xfrm>
        <a:graphic>
          <a:graphicData uri="http://schemas.openxmlformats.org/drawingml/2006/table">
            <a:tbl>
              <a:tblPr/>
              <a:tblGrid>
                <a:gridCol w="39704"/>
                <a:gridCol w="80581"/>
                <a:gridCol w="80581"/>
                <a:gridCol w="80581"/>
                <a:gridCol w="80581"/>
                <a:gridCol w="88972"/>
                <a:gridCol w="111225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1361814"/>
                <a:gridCol w="90971"/>
                <a:gridCol w="80581"/>
                <a:gridCol w="80581"/>
                <a:gridCol w="322323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80581"/>
                <a:gridCol w="42700"/>
              </a:tblGrid>
              <a:tr h="240265">
                <a:tc gridSpan="91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СПРАВКА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5">
                <a:tc gridSpan="91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о наличии имущества и обязательств на забалансовых счетах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3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Номер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9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На начало года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На конец отчетного периода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73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забалан-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9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забалансового счета,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73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сового 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9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показателя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счета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9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9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01    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9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Имущество, полученное в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пользование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7152" marR="7152" marT="7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9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Материальные ценности на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хранение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7152" marR="7152" marT="7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9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Бланки строгой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отчетности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5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7152" marR="7152" marT="7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9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Задолженность неплатежеспособных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дебиторов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265">
                <a:tc gridSpan="6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9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825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51578"/>
              </p:ext>
            </p:extLst>
          </p:nvPr>
        </p:nvGraphicFramePr>
        <p:xfrm>
          <a:off x="251520" y="4509120"/>
          <a:ext cx="7128961" cy="2219325"/>
        </p:xfrm>
        <a:graphic>
          <a:graphicData uri="http://schemas.openxmlformats.org/drawingml/2006/table">
            <a:tbl>
              <a:tblPr/>
              <a:tblGrid>
                <a:gridCol w="576064"/>
                <a:gridCol w="5855052"/>
                <a:gridCol w="697845"/>
              </a:tblGrid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Нефинансовые активы,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переданные в доверительное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Имущество, переданное в возмездное пользование (аренду)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Имущество, переданное в безвозмездное  пользование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ценности, выданные в личное пользование работникам (сотрудникам)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Представленные субсидии на приобретение жилья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Расчеты по исполнению денежных обязательств через третьих лиц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Акции по номинальной стоимости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активы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 управляющих компаниях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Бюджетные инвестиции, реализуемые организациями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07741" y="11663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ф. 0503130</a:t>
            </a:r>
            <a:endParaRPr lang="ru-RU" b="1" dirty="0"/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5262430" y="2852936"/>
            <a:ext cx="3270009" cy="914400"/>
          </a:xfrm>
          <a:prstGeom prst="leftArrowCallou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детализации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75" y="-148536"/>
            <a:ext cx="9144000" cy="337980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726640"/>
              </p:ext>
            </p:extLst>
          </p:nvPr>
        </p:nvGraphicFramePr>
        <p:xfrm>
          <a:off x="179511" y="3573016"/>
          <a:ext cx="8784977" cy="3219827"/>
        </p:xfrm>
        <a:graphic>
          <a:graphicData uri="http://schemas.openxmlformats.org/drawingml/2006/table">
            <a:tbl>
              <a:tblPr/>
              <a:tblGrid>
                <a:gridCol w="5976665"/>
                <a:gridCol w="1800200"/>
                <a:gridCol w="1008112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1.3. Обесценение основных средств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011400000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Обесценение жилых помещений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011411000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Обесценение нежилых помещений (зданий и сооружений)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0114Х2000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Обесценение инвестиционной недвижимости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0114Х3000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Обесценение машин и оборудования - иного движимого имущества учреждения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011434000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Обесценение транспортных средств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0114Х5000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Обесценение инвентаря производственного и хозяйственного - иного движимого имущества учреждения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011436000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Обесценение биологических ресурсов - иного движимого имущества учреждения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011437000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Обесценение прочих основных средств - иного движимого имущества учреждения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011438000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24328" y="332656"/>
            <a:ext cx="12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Ф. 0503168</a:t>
            </a:r>
            <a:endParaRPr lang="ru-RU" b="1" dirty="0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948264" y="2060848"/>
            <a:ext cx="2016224" cy="1034970"/>
          </a:xfrm>
          <a:prstGeom prst="wedgeRectCallout">
            <a:avLst>
              <a:gd name="adj1" fmla="val -225000"/>
              <a:gd name="adj2" fmla="val 12054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Обесценение основных средств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39705"/>
              </p:ext>
            </p:extLst>
          </p:nvPr>
        </p:nvGraphicFramePr>
        <p:xfrm>
          <a:off x="107504" y="188640"/>
          <a:ext cx="4835388" cy="1405890"/>
        </p:xfrm>
        <a:graphic>
          <a:graphicData uri="http://schemas.openxmlformats.org/drawingml/2006/table">
            <a:tbl>
              <a:tblPr/>
              <a:tblGrid>
                <a:gridCol w="3278229"/>
                <a:gridCol w="983469"/>
                <a:gridCol w="57369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Движение нематериальных активов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0102Х0000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Нематериальные активы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Амортизация нематериальных активов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010439000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Обесценение нематериальных активов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011439000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921306"/>
              </p:ext>
            </p:extLst>
          </p:nvPr>
        </p:nvGraphicFramePr>
        <p:xfrm>
          <a:off x="107505" y="1916831"/>
          <a:ext cx="4680519" cy="2980944"/>
        </p:xfrm>
        <a:graphic>
          <a:graphicData uri="http://schemas.openxmlformats.org/drawingml/2006/table">
            <a:tbl>
              <a:tblPr/>
              <a:tblGrid>
                <a:gridCol w="3096344"/>
                <a:gridCol w="1042130"/>
                <a:gridCol w="542045"/>
              </a:tblGrid>
              <a:tr h="4470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Движение непроизведенных активов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010300000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3.1. Непроизведенные активы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3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Земля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0103Х1000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Ресурсы недр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0103Х2000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непроизведенные активы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0103Х3000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3.2. Обесценение непроизведенных активов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01146Х000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33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Обесценение земли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011461000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33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Обесценение ресурсов недр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011462000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Обесценение прочих непроизведенных активов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011463000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919449"/>
              </p:ext>
            </p:extLst>
          </p:nvPr>
        </p:nvGraphicFramePr>
        <p:xfrm>
          <a:off x="5004048" y="1628800"/>
          <a:ext cx="3995936" cy="2799224"/>
        </p:xfrm>
        <a:graphic>
          <a:graphicData uri="http://schemas.openxmlformats.org/drawingml/2006/table">
            <a:tbl>
              <a:tblPr/>
              <a:tblGrid>
                <a:gridCol w="2705085"/>
                <a:gridCol w="907643"/>
                <a:gridCol w="383208"/>
              </a:tblGrid>
              <a:tr h="4046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Права пользования активами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5.1. Права пользования нефинансовыми активами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01114Х000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Права пользования жилыми помещениями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011141000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Права пользования нежилыми помещениями (зданиями и сооружениями)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011142000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Права пользования машинами и оборудованием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011144000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Права пользования транспортными средствами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011145000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21545"/>
              </p:ext>
            </p:extLst>
          </p:nvPr>
        </p:nvGraphicFramePr>
        <p:xfrm>
          <a:off x="3419613" y="4918750"/>
          <a:ext cx="5724635" cy="1743084"/>
        </p:xfrm>
        <a:graphic>
          <a:graphicData uri="http://schemas.openxmlformats.org/drawingml/2006/table">
            <a:tbl>
              <a:tblPr/>
              <a:tblGrid>
                <a:gridCol w="3788900"/>
                <a:gridCol w="999631"/>
                <a:gridCol w="936104"/>
              </a:tblGrid>
              <a:tr h="36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 Амортизация 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 пользования активами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01044Х000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64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Амортиазция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прав пользования жилыми помещениями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010441000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56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Амортизация прав пользования нежилыми помещениями (зданиями и сооружениями)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010442000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64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Амортизация прав пользования машинами и оборудованием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010444000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96336" y="165696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0503168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942892" y="0"/>
            <a:ext cx="2077380" cy="829144"/>
          </a:xfrm>
          <a:prstGeom prst="wedgeRectCallout">
            <a:avLst>
              <a:gd name="adj1" fmla="val 187"/>
              <a:gd name="adj2" fmla="val 1765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Права пользования активами</a:t>
            </a:r>
            <a:endParaRPr lang="ru-RU" sz="20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07504" y="5013176"/>
            <a:ext cx="1706488" cy="1152128"/>
          </a:xfrm>
          <a:prstGeom prst="wedgeRectCallout">
            <a:avLst>
              <a:gd name="adj1" fmla="val 146464"/>
              <a:gd name="adj2" fmla="val -3086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Амортизация прав пользования активами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3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052191"/>
              </p:ext>
            </p:extLst>
          </p:nvPr>
        </p:nvGraphicFramePr>
        <p:xfrm>
          <a:off x="251504" y="650301"/>
          <a:ext cx="8712992" cy="5842843"/>
        </p:xfrm>
        <a:graphic>
          <a:graphicData uri="http://schemas.openxmlformats.org/drawingml/2006/table">
            <a:tbl>
              <a:tblPr/>
              <a:tblGrid>
                <a:gridCol w="695073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313144"/>
                <a:gridCol w="43207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  <a:gridCol w="178176"/>
              </a:tblGrid>
              <a:tr h="58530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11. Имущество, переданное в безвозмездное пользование, всего</a:t>
                      </a:r>
                    </a:p>
                  </a:txBody>
                  <a:tcPr marL="8011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96127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570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203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переданное в аренду (пользование) на льготных условиях, всего</a:t>
                      </a:r>
                    </a:p>
                  </a:txBody>
                  <a:tcPr marL="96127" marR="8011" marT="80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основные средства, всего</a:t>
                      </a:r>
                    </a:p>
                  </a:txBody>
                  <a:tcPr marL="192253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580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581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недвижимое имущество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особо ценное движимое имущество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582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нематериальные активы, всего</a:t>
                      </a:r>
                    </a:p>
                  </a:txBody>
                  <a:tcPr marL="192253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590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591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особо ценное движимое имущество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материальные запасы, всего</a:t>
                      </a:r>
                    </a:p>
                  </a:txBody>
                  <a:tcPr marL="192253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601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особо ценное движимое имущество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непроизведенные активы</a:t>
                      </a:r>
                    </a:p>
                  </a:txBody>
                  <a:tcPr marL="192253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610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 gridSpan="3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6127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024"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88640"/>
            <a:ext cx="1611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Ф. 0503768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09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468387"/>
              </p:ext>
            </p:extLst>
          </p:nvPr>
        </p:nvGraphicFramePr>
        <p:xfrm>
          <a:off x="395532" y="526402"/>
          <a:ext cx="8496949" cy="6114436"/>
        </p:xfrm>
        <a:graphic>
          <a:graphicData uri="http://schemas.openxmlformats.org/drawingml/2006/table">
            <a:tbl>
              <a:tblPr/>
              <a:tblGrid>
                <a:gridCol w="677839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  <a:gridCol w="173758"/>
              </a:tblGrid>
              <a:tr h="42393"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95">
                <a:tc gridSpan="41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Забалансовый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счет</a:t>
                      </a:r>
                    </a:p>
                  </a:txBody>
                  <a:tcPr marL="8011" marR="8011" marT="80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698">
                <a:tc gridSpan="34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8011" marR="8011" marT="80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826">
                <a:tc gridSpan="34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11" marR="8011" marT="801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535">
                <a:tc gridSpan="34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переданное в пользование по иным основаниям, всего</a:t>
                      </a:r>
                    </a:p>
                  </a:txBody>
                  <a:tcPr marL="96127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620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698">
                <a:tc gridSpan="34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основные средства, всего</a:t>
                      </a:r>
                    </a:p>
                  </a:txBody>
                  <a:tcPr marL="192253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630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698">
                <a:tc gridSpan="34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631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16">
                <a:tc gridSpan="34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недвижимое имущество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425">
                <a:tc gridSpan="34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особо ценное движимое имущество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632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698">
                <a:tc gridSpan="34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нематериальные активы, всего</a:t>
                      </a:r>
                    </a:p>
                  </a:txBody>
                  <a:tcPr marL="192253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640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698">
                <a:tc gridSpan="34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641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834">
                <a:tc gridSpan="34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особо ценное движимое имущество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698">
                <a:tc gridSpan="34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материальные запасы, всего</a:t>
                      </a:r>
                    </a:p>
                  </a:txBody>
                  <a:tcPr marL="192253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650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698">
                <a:tc gridSpan="34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651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35">
                <a:tc gridSpan="34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особо ценное движимое имущество</a:t>
                      </a:r>
                    </a:p>
                  </a:txBody>
                  <a:tcPr marL="288380" marR="8011" marT="80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698">
                <a:tc gridSpan="34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непроизведенные активы</a:t>
                      </a:r>
                    </a:p>
                  </a:txBody>
                  <a:tcPr marL="192253" marR="8011" marT="801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11" marR="8011" marT="80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660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88640"/>
            <a:ext cx="1611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Ф. 0503768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82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9332"/>
            <a:ext cx="8783960" cy="273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0"/>
            <a:ext cx="12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Ф. 0503173</a:t>
            </a:r>
            <a:endParaRPr lang="ru-RU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165412" y="178738"/>
            <a:ext cx="1790964" cy="297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19994"/>
              </p:ext>
            </p:extLst>
          </p:nvPr>
        </p:nvGraphicFramePr>
        <p:xfrm>
          <a:off x="456691" y="3296230"/>
          <a:ext cx="8229602" cy="2835016"/>
        </p:xfrm>
        <a:graphic>
          <a:graphicData uri="http://schemas.openxmlformats.org/drawingml/2006/table">
            <a:tbl>
              <a:tblPr/>
              <a:tblGrid>
                <a:gridCol w="3392809"/>
                <a:gridCol w="390852"/>
                <a:gridCol w="1514551"/>
                <a:gridCol w="488565"/>
                <a:gridCol w="488565"/>
                <a:gridCol w="488565"/>
                <a:gridCol w="488565"/>
                <a:gridCol w="488565"/>
                <a:gridCol w="488565"/>
              </a:tblGrid>
              <a:tr h="2420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К Т И В</a:t>
                      </a: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строки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изменений, всего (руб.)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в том числе по причине (руб.)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Нефинансовые активы</a:t>
                      </a:r>
                    </a:p>
                  </a:txBody>
                  <a:tcPr marL="7667" marR="7667" marT="7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средства (балансовая стоимость, 010100000)*                                                               </a:t>
                      </a:r>
                    </a:p>
                  </a:txBody>
                  <a:tcPr marL="7667" marR="7667" marT="7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стоимости основных средств,** всего*</a:t>
                      </a:r>
                    </a:p>
                  </a:txBody>
                  <a:tcPr marL="7667" marR="7667" marT="7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368029" marR="7667" marT="7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 основных средств*</a:t>
                      </a:r>
                    </a:p>
                  </a:txBody>
                  <a:tcPr marL="368029" marR="7667" marT="7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021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Основные средства (остаточная стоимость, стр. 010 -  стр. 020)                                                                                             </a:t>
                      </a:r>
                    </a:p>
                  </a:txBody>
                  <a:tcPr marL="7667" marR="7667" marT="7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030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26519" y="4175415"/>
            <a:ext cx="341748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– реорганизация , изменение типа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8980" y="4881244"/>
            <a:ext cx="26896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02- внедрение ФСГС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85099" y="5310074"/>
            <a:ext cx="2799493" cy="36933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03- ошибки прошлых лет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54001" y="5636037"/>
            <a:ext cx="346735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04- изменение учетной политики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54001" y="5998767"/>
            <a:ext cx="3761145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05-пересчет показателей отчетности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54001" y="6406760"/>
            <a:ext cx="24688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06- иные причины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61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0648"/>
            <a:ext cx="6336704" cy="57606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5081"/>
              </p:ext>
            </p:extLst>
          </p:nvPr>
        </p:nvGraphicFramePr>
        <p:xfrm>
          <a:off x="395536" y="1052736"/>
          <a:ext cx="8229600" cy="4243801"/>
        </p:xfrm>
        <a:graphic>
          <a:graphicData uri="http://schemas.openxmlformats.org/drawingml/2006/table">
            <a:tbl>
              <a:tblPr/>
              <a:tblGrid>
                <a:gridCol w="3275158"/>
                <a:gridCol w="1551391"/>
                <a:gridCol w="800718"/>
                <a:gridCol w="900808"/>
                <a:gridCol w="1701525"/>
              </a:tblGrid>
              <a:tr h="16144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счета бюджетного учета </a:t>
                      </a: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расхождения, руб.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Реквизиты контрагента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</a:t>
                      </a: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расхождения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Код//Пояснения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главы</a:t>
                      </a:r>
                      <a:b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БК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r>
                        <a:rPr lang="ru-RU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элнмента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бюджета//</a:t>
                      </a:r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ОКТМО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67" marR="7667" marT="76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67" marR="7667" marT="76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 актива баланса, итого</a:t>
                      </a:r>
                    </a:p>
                  </a:txBody>
                  <a:tcPr marL="7667" marR="7667" marT="7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184016" marR="7667" marT="7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4016" marR="7667" marT="7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4016" marR="7667" marT="7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84016" marR="7667" marT="7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 пассива баланса, итого</a:t>
                      </a:r>
                    </a:p>
                  </a:txBody>
                  <a:tcPr marL="7667" marR="7667" marT="7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184016" marR="7667" marT="76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67" marR="7667" marT="7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92080" y="5661248"/>
            <a:ext cx="3667286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01.1 – реорганизация</a:t>
            </a:r>
          </a:p>
          <a:p>
            <a:r>
              <a:rPr lang="ru-RU" dirty="0" smtClean="0"/>
              <a:t>01.2 – ликвидация</a:t>
            </a:r>
          </a:p>
          <a:p>
            <a:r>
              <a:rPr lang="ru-RU" dirty="0" smtClean="0"/>
              <a:t>01.3 – изменение типа учреждения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2" idx="0"/>
          </p:cNvCxnSpPr>
          <p:nvPr/>
        </p:nvCxnSpPr>
        <p:spPr>
          <a:xfrm flipV="1">
            <a:off x="7125723" y="4365104"/>
            <a:ext cx="254589" cy="1296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0"/>
          </p:cNvCxnSpPr>
          <p:nvPr/>
        </p:nvCxnSpPr>
        <p:spPr>
          <a:xfrm flipV="1">
            <a:off x="7125723" y="5013176"/>
            <a:ext cx="542621" cy="648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97019" y="127000"/>
            <a:ext cx="47445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96836" y="79966"/>
            <a:ext cx="5874774" cy="12362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500"/>
              </a:spcBef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использовании информационно-коммуникационных технологий (ф. 0503177)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E57E2CE-8A01-4FED-8A71-7B1F99D42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7617"/>
            <a:ext cx="9144000" cy="395416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771800" y="2516830"/>
            <a:ext cx="3744416" cy="26649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771800" y="2636912"/>
            <a:ext cx="3744416" cy="2376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87624" y="5661248"/>
            <a:ext cx="600369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Исключены формы 0503177,  0503377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294977"/>
            <a:ext cx="792088" cy="12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068960"/>
            <a:ext cx="7772400" cy="761877"/>
          </a:xfrm>
        </p:spPr>
        <p:txBody>
          <a:bodyPr>
            <a:normAutofit lnSpcReduction="10000"/>
          </a:bodyPr>
          <a:lstStyle/>
          <a:p>
            <a:pPr lvl="1" algn="ctr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992888" cy="41549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Изменения в Балансах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ф. 0503130         ф. 0503120                 ф. 0503230         ф.0503320</a:t>
            </a:r>
            <a:br>
              <a:rPr lang="ru-RU" sz="5400" dirty="0" smtClean="0"/>
            </a:br>
            <a:r>
              <a:rPr lang="ru-RU" sz="5400" dirty="0" smtClean="0"/>
              <a:t>ф.0503730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484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СГС «Представление бухгалтерской отчетности»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11350433"/>
              </p:ext>
            </p:extLst>
          </p:nvPr>
        </p:nvGraphicFramePr>
        <p:xfrm>
          <a:off x="539553" y="764704"/>
          <a:ext cx="79694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6599" y="1340768"/>
            <a:ext cx="23294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 Балансах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260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7803740" cy="138736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активов раскрываются </a:t>
            </a:r>
            <a:r>
              <a:rPr lang="ru-RU" sz="20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нетто-оценке, то есть за </a:t>
            </a:r>
            <a:r>
              <a:rPr lang="ru-RU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вычетом любой 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накопленной амортизации </a:t>
            </a:r>
            <a:r>
              <a:rPr lang="ru-RU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амортизируемых активов, убытков от обесценения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(п.32 СГС «Представление бухгалтерской отчетности)</a:t>
            </a:r>
            <a:endParaRPr lang="ru-RU" sz="2000" kern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5237" y="86728"/>
            <a:ext cx="12577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Ф. 0503130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19407"/>
              </p:ext>
            </p:extLst>
          </p:nvPr>
        </p:nvGraphicFramePr>
        <p:xfrm>
          <a:off x="251520" y="2276872"/>
          <a:ext cx="8136903" cy="4238493"/>
        </p:xfrm>
        <a:graphic>
          <a:graphicData uri="http://schemas.openxmlformats.org/drawingml/2006/table">
            <a:tbl>
              <a:tblPr/>
              <a:tblGrid>
                <a:gridCol w="7056784"/>
                <a:gridCol w="792088"/>
                <a:gridCol w="288031"/>
              </a:tblGrid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I. </a:t>
                      </a:r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Нефинансовые активы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Основные средства (балансовая стоимость, 010100000)*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35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Уменьшение стоимости основных средств**, всего*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020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 </a:t>
                      </a:r>
                      <a:b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амортизация основных средств</a:t>
                      </a:r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021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Основные средства (</a:t>
                      </a:r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остаточная стоимость</a:t>
                      </a: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, стр. 010 - стр. 020)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030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Нематериальные активы (балансовая стоимость, 010200000)*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040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Уменьшение стоимости нематериальных активов**, всего*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050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 </a:t>
                      </a:r>
                      <a:b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амортизация нематериальных активов*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051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3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Нематериальные активы** </a:t>
                      </a:r>
                      <a:b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остаточная стоимость</a:t>
                      </a: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, стр. 040 - стр. 050)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060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Выноска со стрелкой влево 9"/>
          <p:cNvSpPr/>
          <p:nvPr/>
        </p:nvSpPr>
        <p:spPr>
          <a:xfrm>
            <a:off x="4432443" y="5085184"/>
            <a:ext cx="2830865" cy="914400"/>
          </a:xfrm>
          <a:prstGeom prst="leftArrowCallou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= Амортизация + Обесценение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 со стрелкой влево 12"/>
          <p:cNvSpPr/>
          <p:nvPr/>
        </p:nvSpPr>
        <p:spPr>
          <a:xfrm rot="20235620">
            <a:off x="5980909" y="1611888"/>
            <a:ext cx="3007538" cy="1184457"/>
          </a:xfrm>
          <a:prstGeom prst="leftArrowCallou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детализации счетов  по аналитике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48617"/>
              </p:ext>
            </p:extLst>
          </p:nvPr>
        </p:nvGraphicFramePr>
        <p:xfrm>
          <a:off x="251520" y="188640"/>
          <a:ext cx="8352928" cy="6304124"/>
        </p:xfrm>
        <a:graphic>
          <a:graphicData uri="http://schemas.openxmlformats.org/drawingml/2006/table">
            <a:tbl>
              <a:tblPr/>
              <a:tblGrid>
                <a:gridCol w="7344816"/>
                <a:gridCol w="792088"/>
                <a:gridCol w="216024"/>
              </a:tblGrid>
              <a:tr h="384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Непроизведенные активы (010300000)**</a:t>
                      </a:r>
                      <a:b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(остаточная стоимость)</a:t>
                      </a:r>
                    </a:p>
                  </a:txBody>
                  <a:tcPr marL="8556" marR="8556" marT="85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070</a:t>
                      </a:r>
                    </a:p>
                  </a:txBody>
                  <a:tcPr marL="8556" marR="8556" marT="85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Материальные запасы (010500000), всего</a:t>
                      </a:r>
                    </a:p>
                  </a:txBody>
                  <a:tcPr marL="8556" marR="8556" marT="85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080</a:t>
                      </a:r>
                    </a:p>
                  </a:txBody>
                  <a:tcPr marL="8556" marR="8556" marT="85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 </a:t>
                      </a:r>
                      <a:b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внеоборотные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2668" marR="8556" marT="85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081</a:t>
                      </a:r>
                    </a:p>
                  </a:txBody>
                  <a:tcPr marL="8556" marR="8556" marT="85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8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Права пользования активами (011100000)** </a:t>
                      </a:r>
                      <a:b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(остаточная стоимость), всего</a:t>
                      </a:r>
                    </a:p>
                  </a:txBody>
                  <a:tcPr marL="8556" marR="8556" marT="85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8556" marR="8556" marT="85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из них: </a:t>
                      </a:r>
                      <a:b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долгосрочные</a:t>
                      </a:r>
                    </a:p>
                  </a:txBody>
                  <a:tcPr marL="102668" marR="8556" marT="85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8556" marR="8556" marT="85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Вложения в нефинансовые активы (010600000), всего</a:t>
                      </a:r>
                    </a:p>
                  </a:txBody>
                  <a:tcPr marL="8556" marR="8556" marT="85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8556" marR="8556" marT="85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из них: </a:t>
                      </a:r>
                      <a:b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внеоборотные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2668" marR="8556" marT="85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8556" marR="8556" marT="85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Нефинансовые активы в пути (010700000)</a:t>
                      </a:r>
                    </a:p>
                  </a:txBody>
                  <a:tcPr marL="8556" marR="8556" marT="85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8556" marR="8556" marT="85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Нефинансовые активы имущества казны (010800000)** </a:t>
                      </a:r>
                      <a:b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(остаточная стоимость) </a:t>
                      </a:r>
                    </a:p>
                  </a:txBody>
                  <a:tcPr marL="8556" marR="8556" marT="85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8556" marR="8556" marT="85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Затраты на изготовление готовой продукции, </a:t>
                      </a:r>
                      <a:b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выполнение работ, услуг (010900000)</a:t>
                      </a:r>
                    </a:p>
                  </a:txBody>
                  <a:tcPr marL="8556" marR="8556" marT="85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8556" marR="8556" marT="85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будущих периодов (040150000)</a:t>
                      </a:r>
                    </a:p>
                  </a:txBody>
                  <a:tcPr marL="8556" marR="8556" marT="85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8556" marR="8556" marT="85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76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по разделу I </a:t>
                      </a:r>
                      <a:b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(стр. 030+стр. 060+стр. 070+стр. 080+стр. 100+стр. 120+стр. 130+стр. 140+стр. 150+стр. 160)</a:t>
                      </a:r>
                      <a:endParaRPr lang="ru-RU" sz="1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56" marR="8556" marT="8556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8556" marR="8556" marT="8556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556" marR="8556" marT="85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8260"/>
            <a:ext cx="3312368" cy="1261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8732">
            <a:off x="4625016" y="3861048"/>
            <a:ext cx="3968840" cy="1652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533020"/>
            <a:ext cx="3243353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68356"/>
              </p:ext>
            </p:extLst>
          </p:nvPr>
        </p:nvGraphicFramePr>
        <p:xfrm>
          <a:off x="107504" y="0"/>
          <a:ext cx="8856984" cy="6309322"/>
        </p:xfrm>
        <a:graphic>
          <a:graphicData uri="http://schemas.openxmlformats.org/drawingml/2006/table">
            <a:tbl>
              <a:tblPr/>
              <a:tblGrid>
                <a:gridCol w="8099259"/>
                <a:gridCol w="757725"/>
              </a:tblGrid>
              <a:tr h="5141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II.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Финансовые активы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103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Денежные средства учреждения (020100000),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33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в том числе: </a:t>
                      </a:r>
                      <a:b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денежные средства на лицевых счетах (020110000)</a:t>
                      </a:r>
                    </a:p>
                  </a:txBody>
                  <a:tcPr marL="7649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3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денежные средства на счетах в кредитной организации </a:t>
                      </a:r>
                      <a:b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(020120000)</a:t>
                      </a:r>
                    </a:p>
                  </a:txBody>
                  <a:tcPr marL="7649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203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3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из них: </a:t>
                      </a:r>
                      <a:b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на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депозитах  (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020122000) 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9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3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из них: </a:t>
                      </a:r>
                      <a:b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долгосрочные</a:t>
                      </a:r>
                    </a:p>
                  </a:txBody>
                  <a:tcPr marL="7649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205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676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в иностранной валюте (020127000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             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9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206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11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денежные средства в кассе учреждения  (020130000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   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9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84168" y="332656"/>
            <a:ext cx="1861368" cy="46166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0503130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5996" y="2996952"/>
            <a:ext cx="3096344" cy="132343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Изменилась структура раскрытия информации , отраженной на счете 020100000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04120"/>
              </p:ext>
            </p:extLst>
          </p:nvPr>
        </p:nvGraphicFramePr>
        <p:xfrm>
          <a:off x="179512" y="0"/>
          <a:ext cx="8784976" cy="6759268"/>
        </p:xfrm>
        <a:graphic>
          <a:graphicData uri="http://schemas.openxmlformats.org/drawingml/2006/table">
            <a:tbl>
              <a:tblPr/>
              <a:tblGrid>
                <a:gridCol w="8027251"/>
                <a:gridCol w="757725"/>
              </a:tblGrid>
              <a:tr h="40466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Финансовые вложения (020400000), всего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0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из них: </a:t>
                      </a:r>
                      <a:b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 долгосрочные</a:t>
                      </a:r>
                    </a:p>
                  </a:txBody>
                  <a:tcPr marL="7649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241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Дебиторская задолженность по доходам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020500000, 020900000), всего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0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из них: </a:t>
                      </a:r>
                      <a:b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долгосрочная</a:t>
                      </a:r>
                    </a:p>
                  </a:txBody>
                  <a:tcPr marL="7649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251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8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Дебиторская задолженность по выплатам (020600000, 020800000, 030300000), всего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50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из них: </a:t>
                      </a:r>
                      <a:b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долгосрочная</a:t>
                      </a:r>
                    </a:p>
                  </a:txBody>
                  <a:tcPr marL="7649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261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8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Расчеты по кредитам, займам (ссудам) (020700000)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0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из них: </a:t>
                      </a:r>
                      <a:b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долгосрочные</a:t>
                      </a:r>
                    </a:p>
                  </a:txBody>
                  <a:tcPr marL="7649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271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8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расчеты с дебиторами (021000000), всего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0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из них: </a:t>
                      </a:r>
                      <a:b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расчеты по налоговым вычетам по НДС (021010000) </a:t>
                      </a:r>
                    </a:p>
                  </a:txBody>
                  <a:tcPr marL="7649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282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248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Вложения в финансовые активы (021500000)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290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68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 по разделу II (стр. 200+стр. 240+стр. 250+стр. 260+ стр. 270+стр. 280+ стр.290)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8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БАЛАНС (стр. 190+стр. 340)</a:t>
                      </a:r>
                    </a:p>
                  </a:txBody>
                  <a:tcPr marL="6375" marR="6375" marT="6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375" marR="6375" marT="63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0112" y="468476"/>
            <a:ext cx="2544364" cy="46166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Ф. 0503130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5252" y="1516702"/>
            <a:ext cx="3456385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Информация по дебиторской задолженности по доходам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2612888"/>
            <a:ext cx="3456385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Информация по дебиторской задолженности по выплатам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881637" y="1398617"/>
            <a:ext cx="2400347" cy="500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452321" y="2584177"/>
            <a:ext cx="960186" cy="2687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9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91422"/>
              </p:ext>
            </p:extLst>
          </p:nvPr>
        </p:nvGraphicFramePr>
        <p:xfrm>
          <a:off x="107504" y="188640"/>
          <a:ext cx="8712968" cy="6047041"/>
        </p:xfrm>
        <a:graphic>
          <a:graphicData uri="http://schemas.openxmlformats.org/drawingml/2006/table">
            <a:tbl>
              <a:tblPr/>
              <a:tblGrid>
                <a:gridCol w="7967562"/>
                <a:gridCol w="745406"/>
              </a:tblGrid>
              <a:tr h="116626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Кредиторская задолженность по доходам </a:t>
                      </a:r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(020500000,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020900000)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470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8610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 </a:t>
                      </a:r>
                      <a:b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долгосрочная</a:t>
                      </a:r>
                    </a:p>
                  </a:txBody>
                  <a:tcPr marL="104647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effectLst/>
                          <a:latin typeface="Times New Roman" panose="02020603050405020304" pitchFamily="18" charset="0"/>
                        </a:rPr>
                        <a:t>471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8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будущих периодов (040140000), всего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510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916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Резервы предстоящих расходов (040160000), всего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520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6626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по разделу III (стр. 400+стр. 410+стр. 420+стр. 430+стр. 470+стр. 480+стр. 490 + стр. 510 + стр. 520)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</a:rPr>
                        <a:t>IV. </a:t>
                      </a:r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Финансовый результат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570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48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Финансовый результат экономического субъекта  </a:t>
                      </a:r>
                    </a:p>
                  </a:txBody>
                  <a:tcPr marL="8721" marR="8721" marT="87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8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effectLst/>
                          <a:latin typeface="Times New Roman" panose="02020603050405020304" pitchFamily="18" charset="0"/>
                        </a:rPr>
                        <a:t>БАЛАНС (стр. 550+стр. 570)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700</a:t>
                      </a:r>
                    </a:p>
                  </a:txBody>
                  <a:tcPr marL="8721" marR="8721" marT="87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16216" y="287361"/>
            <a:ext cx="1430200" cy="40011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0503130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1412776"/>
            <a:ext cx="331236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кредиторской задолженности по доходам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V="1">
            <a:off x="7236296" y="1124746"/>
            <a:ext cx="864096" cy="641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7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84"/>
            <a:ext cx="9144000" cy="221387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54509"/>
              </p:ext>
            </p:extLst>
          </p:nvPr>
        </p:nvGraphicFramePr>
        <p:xfrm>
          <a:off x="179513" y="3450481"/>
          <a:ext cx="8496943" cy="3303456"/>
        </p:xfrm>
        <a:graphic>
          <a:graphicData uri="http://schemas.openxmlformats.org/drawingml/2006/table">
            <a:tbl>
              <a:tblPr/>
              <a:tblGrid>
                <a:gridCol w="7222401"/>
                <a:gridCol w="914502"/>
                <a:gridCol w="360040"/>
              </a:tblGrid>
              <a:tr h="474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Кредиторская задолженность по доходам (020500000, 020900000), всего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470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471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долгосрочная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Расчеты с учредителем (021006000)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Доходы будущих периодов (040140000)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Резервы предстоящих расходов (040160000)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по разделу </a:t>
                      </a:r>
                      <a:r>
                        <a:rPr lang="en-US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(стр. 400+стр. 410+стр. 420+стр. 430+стр. 470+стр. 480+стр. 510+</a:t>
                      </a:r>
                      <a:b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стр. 520)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Times New Roman" panose="02020603050405020304" pitchFamily="18" charset="0"/>
                        </a:rPr>
                        <a:t>IV. </a:t>
                      </a:r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</a:rPr>
                        <a:t>Финансовый результат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Финансовый результат экономического субъекта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277512"/>
              </p:ext>
            </p:extLst>
          </p:nvPr>
        </p:nvGraphicFramePr>
        <p:xfrm>
          <a:off x="179513" y="2420888"/>
          <a:ext cx="8064895" cy="830580"/>
        </p:xfrm>
        <a:graphic>
          <a:graphicData uri="http://schemas.openxmlformats.org/drawingml/2006/table">
            <a:tbl>
              <a:tblPr/>
              <a:tblGrid>
                <a:gridCol w="7467495"/>
                <a:gridCol w="597400"/>
              </a:tblGrid>
              <a:tr h="186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III.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Обязательства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Расчеты с кредиторами по долговым обязательствам (030100000), всего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5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долгосрочные</a:t>
                      </a:r>
                    </a:p>
                  </a:txBody>
                  <a:tcPr marL="114300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36096" y="548680"/>
            <a:ext cx="1904689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0503730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4788024" y="4180417"/>
            <a:ext cx="2448272" cy="914400"/>
          </a:xfrm>
          <a:prstGeom prst="leftArrowCallou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с учредителем</a:t>
            </a:r>
            <a:endParaRPr lang="ru-RU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17377</TotalTime>
  <Words>1285</Words>
  <Application>Microsoft Office PowerPoint</Application>
  <PresentationFormat>Экран (4:3)</PresentationFormat>
  <Paragraphs>531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Cyr</vt:lpstr>
      <vt:lpstr>Calibri</vt:lpstr>
      <vt:lpstr>DINPro-Light</vt:lpstr>
      <vt:lpstr>Times New Roman</vt:lpstr>
      <vt:lpstr>Тема Office</vt:lpstr>
      <vt:lpstr>5_Тема Office</vt:lpstr>
      <vt:lpstr>16_Office Theme</vt:lpstr>
      <vt:lpstr>Изменения в бухгалтерской (финансовой) отчетности за 2018 год Инструкции 191н и 33н  (внедрение с 01.01.2018 федеральных стандартов бухгалтерского учета для организаций государственного сектора) </vt:lpstr>
      <vt:lpstr>Изменения в Балансах  ф. 0503130         ф. 0503120                 ф. 0503230         ф.0503320 ф.0503730</vt:lpstr>
      <vt:lpstr>СГС «Представление бухгалтерской отчетности»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методологии бухгалтерского учета  государственных финансов в 2016 – 2017 годах</dc:title>
  <dc:creator>Светлана</dc:creator>
  <cp:lastModifiedBy>Елена А. Чиркунова</cp:lastModifiedBy>
  <cp:revision>1539</cp:revision>
  <cp:lastPrinted>2018-12-17T08:27:37Z</cp:lastPrinted>
  <dcterms:created xsi:type="dcterms:W3CDTF">2016-11-22T03:13:06Z</dcterms:created>
  <dcterms:modified xsi:type="dcterms:W3CDTF">2018-12-17T11:40:10Z</dcterms:modified>
</cp:coreProperties>
</file>