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66" r:id="rId2"/>
    <p:sldMasterId id="2147483779" r:id="rId3"/>
    <p:sldMasterId id="2147483791" r:id="rId4"/>
  </p:sldMasterIdLst>
  <p:notesMasterIdLst>
    <p:notesMasterId r:id="rId20"/>
  </p:notesMasterIdLst>
  <p:sldIdLst>
    <p:sldId id="345" r:id="rId5"/>
    <p:sldId id="367" r:id="rId6"/>
    <p:sldId id="372" r:id="rId7"/>
    <p:sldId id="368" r:id="rId8"/>
    <p:sldId id="369" r:id="rId9"/>
    <p:sldId id="358" r:id="rId10"/>
    <p:sldId id="364" r:id="rId11"/>
    <p:sldId id="376" r:id="rId12"/>
    <p:sldId id="373" r:id="rId13"/>
    <p:sldId id="374" r:id="rId14"/>
    <p:sldId id="370" r:id="rId15"/>
    <p:sldId id="375" r:id="rId16"/>
    <p:sldId id="366" r:id="rId17"/>
    <p:sldId id="371" r:id="rId18"/>
    <p:sldId id="346" r:id="rId19"/>
  </p:sldIdLst>
  <p:sldSz cx="9144000" cy="6858000" type="screen4x3"/>
  <p:notesSz cx="6799263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D561"/>
    <a:srgbClr val="95F3DD"/>
    <a:srgbClr val="00FF00"/>
    <a:srgbClr val="E5F3F7"/>
    <a:srgbClr val="C4F8EC"/>
    <a:srgbClr val="CC99FF"/>
    <a:srgbClr val="9900CC"/>
    <a:srgbClr val="009900"/>
    <a:srgbClr val="FF5050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2922" autoAdjust="0"/>
  </p:normalViewPr>
  <p:slideViewPr>
    <p:cSldViewPr>
      <p:cViewPr varScale="1">
        <p:scale>
          <a:sx n="116" d="100"/>
          <a:sy n="116" d="100"/>
        </p:scale>
        <p:origin x="127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млрд.руб.</a:t>
            </a:r>
            <a:endParaRPr lang="ru-RU" sz="1600" b="1" i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layout>
        <c:manualLayout>
          <c:xMode val="edge"/>
          <c:yMode val="edge"/>
          <c:x val="0.90623359234461531"/>
          <c:y val="0.351234149064580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3.4897252260971706E-2"/>
          <c:y val="0.15592238590884358"/>
          <c:w val="0.96403806866869624"/>
          <c:h val="0.647006716237696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Кредиты банков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257989107197826E-3"/>
                  <c:y val="-2.33941195707330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2398258224641011E-3"/>
                  <c:y val="2.1076372294085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9.8834400161471785E-4"/>
                  <c:y val="-4.78845466768341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7.1254136705572388E-3"/>
                  <c:y val="-8.259265880307872E-4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813386367782503E-2"/>
                      <c:h val="8.3491087957453178E-2"/>
                    </c:manualLayout>
                  </c15:layout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Лист1!$B$2:$B$6</c:f>
              <c:numCache>
                <c:formatCode>0.0</c:formatCode>
                <c:ptCount val="5"/>
                <c:pt idx="0" formatCode="General">
                  <c:v>7.6</c:v>
                </c:pt>
                <c:pt idx="1">
                  <c:v>7</c:v>
                </c:pt>
                <c:pt idx="2" formatCode="General">
                  <c:v>5.9</c:v>
                </c:pt>
                <c:pt idx="3" formatCode="General">
                  <c:v>2.5</c:v>
                </c:pt>
                <c:pt idx="4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bg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8.20960653018291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1159210973538062E-3"/>
                  <c:y val="-1.427814498788552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9.6585375747371258E-4"/>
                  <c:y val="1.075838147654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1275770957390121E-3"/>
                  <c:y val="-6.05397082776074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5277851492055866E-3"/>
                  <c:y val="-1.17898401173089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6465895575697348E-2"/>
                      <c:h val="0.1185553250471929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8.8000000000000007</c:v>
                </c:pt>
                <c:pt idx="1">
                  <c:v>8.3000000000000007</c:v>
                </c:pt>
                <c:pt idx="2">
                  <c:v>7.9</c:v>
                </c:pt>
                <c:pt idx="3">
                  <c:v>10.1</c:v>
                </c:pt>
                <c:pt idx="4">
                  <c:v>9.1999999999999993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Государственные гарантии 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Лист1!$D$2:$D$6</c:f>
              <c:numCache>
                <c:formatCode>0.0</c:formatCode>
                <c:ptCount val="5"/>
                <c:pt idx="0">
                  <c:v>0.44</c:v>
                </c:pt>
                <c:pt idx="1">
                  <c:v>0.44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8"/>
        <c:overlap val="100"/>
        <c:axId val="389222216"/>
        <c:axId val="389211240"/>
      </c:barChart>
      <c:catAx>
        <c:axId val="389222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389211240"/>
        <c:crossesAt val="0"/>
        <c:auto val="1"/>
        <c:lblAlgn val="ctr"/>
        <c:lblOffset val="100"/>
        <c:noMultiLvlLbl val="0"/>
      </c:catAx>
      <c:valAx>
        <c:axId val="389211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9222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5.1108913366255913E-2"/>
          <c:y val="0.91000324707402691"/>
          <c:w val="0.90051540069660707"/>
          <c:h val="8.99966587904287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485492828364206E-2"/>
          <c:y val="8.8364661287491153E-2"/>
          <c:w val="0.95022215133011323"/>
          <c:h val="0.9013134939014976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Долговая нагрузка на областной бюджет, %</c:v>
                </c:pt>
              </c:strCache>
            </c:strRef>
          </c:tx>
          <c:spPr>
            <a:ln w="825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2000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3278581870203533E-2"/>
                  <c:y val="-0.1117313066273267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defRPr>
                    </a:pPr>
                    <a:fld id="{DC7451FD-C134-41FF-BBE9-DB80B623B4BB}" type="VALUE">
                      <a:rPr lang="en-US" sz="2800" smtClean="0"/>
                      <a:pPr>
                        <a:defRPr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</a:defRPr>
                      </a:pPr>
                      <a:t>[ЗНАЧЕНИЕ]</a:t>
                    </a:fld>
                    <a:r>
                      <a:rPr lang="en-US" sz="2800" dirty="0" smtClean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616577707360646"/>
                      <c:h val="0.15624573317815646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4.0984491462659478E-2"/>
                  <c:y val="-0.13567628171239451"/>
                </c:manualLayout>
              </c:layout>
              <c:tx>
                <c:rich>
                  <a:bodyPr/>
                  <a:lstStyle/>
                  <a:p>
                    <a:fld id="{C4E903AB-EA23-4252-A199-76AC2A78605D}" type="VALUE">
                      <a:rPr lang="en-US" sz="2800" smtClean="0"/>
                      <a:pPr/>
                      <a:t>[ЗНАЧЕНИЕ]</a:t>
                    </a:fld>
                    <a:r>
                      <a:rPr lang="en-US" sz="2800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5.5784554966326193E-2"/>
                  <c:y val="-0.1352399094908683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defRPr>
                    </a:pPr>
                    <a:fld id="{B0AC24D6-703D-48B6-9F4F-C1BD57598684}" type="VALUE">
                      <a:rPr lang="en-US" sz="2800" baseline="0" smtClean="0">
                        <a:solidFill>
                          <a:srgbClr val="FF0000"/>
                        </a:solidFill>
                      </a:rPr>
                      <a:pPr>
                        <a:defRPr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</a:defRPr>
                      </a:pPr>
                      <a:t>[ЗНАЧЕНИЕ]</a:t>
                    </a:fld>
                    <a:r>
                      <a:rPr lang="en-US" sz="2800" baseline="0" dirty="0" smtClean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54063532632469"/>
                      <c:h val="0.1669710828289778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5.7359712368455162E-2"/>
                  <c:y val="-0.1255854579528898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defRPr>
                    </a:pPr>
                    <a:fld id="{ED9255F4-2EDE-4E7C-9BEB-36E0E6C437C6}" type="VALUE">
                      <a:rPr lang="en-US" sz="2800" baseline="0" smtClean="0">
                        <a:solidFill>
                          <a:srgbClr val="FF0000"/>
                        </a:solidFill>
                      </a:rPr>
                      <a:pPr>
                        <a:defRPr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</a:defRPr>
                      </a:pPr>
                      <a:t>[ЗНАЧЕНИЕ]</a:t>
                    </a:fld>
                    <a:r>
                      <a:rPr lang="en-US" sz="2800" baseline="0" dirty="0" smtClean="0">
                        <a:solidFill>
                          <a:srgbClr val="FF0000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024216521854205"/>
                      <c:h val="0.1493781818300033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4.0060446226025961E-2"/>
                  <c:y val="-0.1439953309345055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defRPr>
                    </a:pPr>
                    <a:fld id="{927821CA-CC74-4AE4-8C8C-8B519352C4EE}" type="VALUE">
                      <a:rPr lang="en-US" sz="2800" b="1" i="0" baseline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</a:rPr>
                      <a:pPr>
                        <a:defRPr sz="28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</a:defRPr>
                      </a:pPr>
                      <a:t>[ЗНАЧЕНИЕ]</a:t>
                    </a:fld>
                    <a:r>
                      <a:rPr lang="en-US" sz="2800" b="1" i="0" baseline="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rgbClr val="FF0000"/>
                      </a:solidFill>
                      <a:latin typeface="Arial" panose="020B0604020202020204" pitchFamily="34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305681709761046"/>
                      <c:h val="0.16288125069081877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rgbClr val="FF0000"/>
                    </a:solidFill>
                    <a:latin typeface="Arial" panose="020B060402020202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Категория 2</c:v>
                </c:pt>
                <c:pt idx="1">
                  <c:v>Категория 3</c:v>
                </c:pt>
                <c:pt idx="2">
                  <c:v>Категория 4</c:v>
                </c:pt>
                <c:pt idx="3">
                  <c:v>Категория 5</c:v>
                </c:pt>
                <c:pt idx="4">
                  <c:v>Категория 6</c:v>
                </c:pt>
              </c:strCache>
            </c:strRef>
          </c:cat>
          <c:val>
            <c:numRef>
              <c:f>Лист1!$B$2:$B$6</c:f>
              <c:numCache>
                <c:formatCode>0.0</c:formatCode>
                <c:ptCount val="5"/>
                <c:pt idx="0">
                  <c:v>87.9</c:v>
                </c:pt>
                <c:pt idx="1">
                  <c:v>76.099999999999994</c:v>
                </c:pt>
                <c:pt idx="2">
                  <c:v>62</c:v>
                </c:pt>
                <c:pt idx="3">
                  <c:v>50.2</c:v>
                </c:pt>
                <c:pt idx="4">
                  <c:v>29.6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9213592"/>
        <c:axId val="389213984"/>
      </c:lineChart>
      <c:catAx>
        <c:axId val="38921359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389213984"/>
        <c:crosses val="autoZero"/>
        <c:auto val="1"/>
        <c:lblAlgn val="ctr"/>
        <c:lblOffset val="100"/>
        <c:noMultiLvlLbl val="0"/>
      </c:catAx>
      <c:valAx>
        <c:axId val="38921398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389213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600" b="1" i="1" u="none" strike="noStrike" kern="1200" baseline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0946903350492809"/>
          <c:y val="0"/>
          <c:w val="0.37910815600896258"/>
          <c:h val="0.252278889228428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3938659593378517E-2"/>
          <c:y val="0.11025132195312863"/>
          <c:w val="0.77778207858701276"/>
          <c:h val="0.8602410635623684"/>
        </c:manualLayout>
      </c:layout>
      <c:pie3DChart>
        <c:varyColors val="1"/>
        <c:ser>
          <c:idx val="0"/>
          <c:order val="0"/>
          <c:spPr>
            <a:ln>
              <a:solidFill>
                <a:schemeClr val="accent3"/>
              </a:solidFill>
            </a:ln>
          </c:spPr>
          <c:dPt>
            <c:idx val="0"/>
            <c:bubble3D val="0"/>
            <c:spPr>
              <a:solidFill>
                <a:srgbClr val="92D050"/>
              </a:solidFill>
              <a:ln w="25400">
                <a:solidFill>
                  <a:schemeClr val="accent3"/>
                </a:solidFill>
              </a:ln>
              <a:effectLst/>
              <a:sp3d contourW="25400">
                <a:contourClr>
                  <a:schemeClr val="accent3"/>
                </a:contourClr>
              </a:sp3d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25400">
                <a:solidFill>
                  <a:schemeClr val="accent6">
                    <a:lumMod val="75000"/>
                  </a:schemeClr>
                </a:solidFill>
              </a:ln>
              <a:effectLst/>
              <a:sp3d contourW="25400">
                <a:contourClr>
                  <a:schemeClr val="accent6">
                    <a:lumMod val="75000"/>
                  </a:schemeClr>
                </a:contourClr>
              </a:sp3d>
            </c:spPr>
          </c:dPt>
          <c:dLbls>
            <c:dLbl>
              <c:idx val="0"/>
              <c:layout>
                <c:manualLayout>
                  <c:x val="-0.23135236576277857"/>
                  <c:y val="-0.2101407761078289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24979703109908"/>
                      <c:h val="0.1751872168135984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7531011511541453"/>
                  <c:y val="6.684721417901733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07464555220361"/>
                      <c:h val="0.1751872168135984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'[Диаграмма 2 в Microsoft PowerPoint]Лист2'!$A$2:$A$3</c:f>
              <c:strCache>
                <c:ptCount val="2"/>
                <c:pt idx="0">
                  <c:v>средства федерального бюджета</c:v>
                </c:pt>
                <c:pt idx="1">
                  <c:v>средства областного бюджета</c:v>
                </c:pt>
              </c:strCache>
            </c:strRef>
          </c:cat>
          <c:val>
            <c:numRef>
              <c:f>'[Диаграмма 2 в Microsoft PowerPoint]Лист2'!$B$2:$B$3</c:f>
              <c:numCache>
                <c:formatCode>#\ ##0.0</c:formatCode>
                <c:ptCount val="2"/>
                <c:pt idx="0">
                  <c:v>5004.7</c:v>
                </c:pt>
                <c:pt idx="1">
                  <c:v>2418.6999999999998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3998565254814561"/>
          <c:y val="2.5715516214396526E-2"/>
          <c:w val="0.57728167689560872"/>
          <c:h val="0.95059016090243487"/>
        </c:manualLayout>
      </c:layout>
      <c:bar3DChart>
        <c:barDir val="bar"/>
        <c:grouping val="clustered"/>
        <c:varyColors val="0"/>
        <c:ser>
          <c:idx val="0"/>
          <c:order val="0"/>
          <c:spPr>
            <a:solidFill>
              <a:srgbClr val="4F81BD"/>
            </a:solidFill>
            <a:ln>
              <a:noFill/>
            </a:ln>
            <a:effectLst/>
            <a:sp3d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3 в Microsoft PowerPoint]Лист2'!$A$1:$A$9</c:f>
              <c:strCache>
                <c:ptCount val="9"/>
                <c:pt idx="0">
                  <c:v>Цифровая экономика </c:v>
                </c:pt>
                <c:pt idx="1">
                  <c:v>Культура</c:v>
                </c:pt>
                <c:pt idx="2">
                  <c:v>Малое и среднее предпринимательство </c:v>
                </c:pt>
                <c:pt idx="3">
                  <c:v>Здравоохранение</c:v>
                </c:pt>
                <c:pt idx="4">
                  <c:v>Экология</c:v>
                </c:pt>
                <c:pt idx="5">
                  <c:v>Образование</c:v>
                </c:pt>
                <c:pt idx="6">
                  <c:v>Жилье и городская среда</c:v>
                </c:pt>
                <c:pt idx="7">
                  <c:v>Демография</c:v>
                </c:pt>
                <c:pt idx="8">
                  <c:v>Безопасные и качественные автомобильные дороги</c:v>
                </c:pt>
              </c:strCache>
            </c:strRef>
          </c:cat>
          <c:val>
            <c:numRef>
              <c:f>'[Диаграмма 3 в Microsoft PowerPoint]Лист2'!$B$1:$B$9</c:f>
              <c:numCache>
                <c:formatCode>#\ ##0.0</c:formatCode>
                <c:ptCount val="9"/>
                <c:pt idx="0">
                  <c:v>14.5</c:v>
                </c:pt>
                <c:pt idx="1">
                  <c:v>74.400000000000006</c:v>
                </c:pt>
                <c:pt idx="2">
                  <c:v>251.2</c:v>
                </c:pt>
                <c:pt idx="3">
                  <c:v>501.3</c:v>
                </c:pt>
                <c:pt idx="4">
                  <c:v>639.4</c:v>
                </c:pt>
                <c:pt idx="5">
                  <c:v>738.7</c:v>
                </c:pt>
                <c:pt idx="6">
                  <c:v>1003.3</c:v>
                </c:pt>
                <c:pt idx="7">
                  <c:v>1709.5</c:v>
                </c:pt>
                <c:pt idx="8">
                  <c:v>2491.1</c:v>
                </c:pt>
              </c:numCache>
            </c:numRef>
          </c:val>
          <c:shape val="cylinder"/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noFill/>
                  </a:ln>
                  <a:effectLst/>
                  <a:sp3d/>
                </c14:spPr>
              </c14:invertSolidFillFmt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"/>
        <c:gapDepth val="0"/>
        <c:shape val="box"/>
        <c:axId val="389230056"/>
        <c:axId val="389230840"/>
        <c:axId val="0"/>
      </c:bar3DChart>
      <c:catAx>
        <c:axId val="3892300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9230840"/>
        <c:crosses val="autoZero"/>
        <c:auto val="1"/>
        <c:lblAlgn val="ctr"/>
        <c:lblOffset val="100"/>
        <c:noMultiLvlLbl val="0"/>
      </c:catAx>
      <c:valAx>
        <c:axId val="389230840"/>
        <c:scaling>
          <c:orientation val="minMax"/>
        </c:scaling>
        <c:delete val="1"/>
        <c:axPos val="b"/>
        <c:numFmt formatCode="#\ ##0.0" sourceLinked="1"/>
        <c:majorTickMark val="none"/>
        <c:minorTickMark val="none"/>
        <c:tickLblPos val="nextTo"/>
        <c:crossAx val="3892300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2280689161878393"/>
          <c:w val="1"/>
          <c:h val="0.79820552647335152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73025" cap="sq">
              <a:solidFill>
                <a:schemeClr val="tx2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rgbClr val="FF0000"/>
              </a:solidFill>
              <a:ln w="114300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square"/>
              <c:size val="5"/>
              <c:spPr>
                <a:solidFill>
                  <a:srgbClr val="FF0000"/>
                </a:solidFill>
                <a:ln w="114300">
                  <a:solidFill>
                    <a:srgbClr val="FF0000"/>
                  </a:solidFill>
                </a:ln>
                <a:effectLst/>
              </c:spPr>
            </c:marker>
            <c:bubble3D val="0"/>
            <c:spPr>
              <a:ln w="73025" cap="sq">
                <a:solidFill>
                  <a:srgbClr val="FF0000"/>
                </a:solidFill>
                <a:round/>
              </a:ln>
              <a:effectLst/>
            </c:spPr>
          </c:dPt>
          <c:dPt>
            <c:idx val="1"/>
            <c:marker>
              <c:symbol val="square"/>
              <c:size val="5"/>
              <c:spPr>
                <a:solidFill>
                  <a:schemeClr val="accent1"/>
                </a:solidFill>
                <a:ln w="114300">
                  <a:solidFill>
                    <a:srgbClr val="FF0000"/>
                  </a:solidFill>
                </a:ln>
                <a:effectLst/>
              </c:spPr>
            </c:marker>
            <c:bubble3D val="0"/>
          </c:dPt>
          <c:dPt>
            <c:idx val="2"/>
            <c:marker>
              <c:symbol val="square"/>
              <c:size val="5"/>
              <c:spPr>
                <a:solidFill>
                  <a:srgbClr val="FF0000"/>
                </a:solidFill>
                <a:ln w="114300" cap="sq">
                  <a:solidFill>
                    <a:srgbClr val="FF0000"/>
                  </a:solidFill>
                  <a:miter lim="800000"/>
                </a:ln>
                <a:effectLst/>
              </c:spPr>
            </c:marker>
            <c:bubble3D val="0"/>
          </c:dPt>
          <c:dPt>
            <c:idx val="3"/>
            <c:marker>
              <c:symbol val="square"/>
              <c:size val="5"/>
              <c:spPr>
                <a:solidFill>
                  <a:srgbClr val="002060"/>
                </a:solidFill>
                <a:ln w="114300">
                  <a:solidFill>
                    <a:srgbClr val="FF0000"/>
                  </a:solidFill>
                </a:ln>
                <a:effectLst/>
              </c:spPr>
            </c:marker>
            <c:bubble3D val="0"/>
          </c:dPt>
          <c:dPt>
            <c:idx val="4"/>
            <c:marker>
              <c:symbol val="square"/>
              <c:size val="5"/>
              <c:spPr>
                <a:solidFill>
                  <a:schemeClr val="tx2"/>
                </a:solidFill>
                <a:ln w="114300" cap="sq">
                  <a:solidFill>
                    <a:srgbClr val="FF0000"/>
                  </a:solidFill>
                </a:ln>
                <a:effectLst/>
              </c:spPr>
            </c:marker>
            <c:bubble3D val="0"/>
          </c:dPt>
          <c:dPt>
            <c:idx val="5"/>
            <c:marker>
              <c:symbol val="square"/>
              <c:size val="5"/>
              <c:spPr>
                <a:solidFill>
                  <a:srgbClr val="FF0000"/>
                </a:solidFill>
                <a:ln w="114300" cap="sq">
                  <a:solidFill>
                    <a:srgbClr val="FF0000"/>
                  </a:solidFill>
                </a:ln>
                <a:effectLst/>
              </c:spPr>
            </c:marker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9900CC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</c:v>
                </c:pt>
                <c:pt idx="1">
                  <c:v>8</c:v>
                </c:pt>
                <c:pt idx="2">
                  <c:v>9</c:v>
                </c:pt>
                <c:pt idx="3">
                  <c:v>8</c:v>
                </c:pt>
                <c:pt idx="4">
                  <c:v>7</c:v>
                </c:pt>
                <c:pt idx="5">
                  <c:v>5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89233976"/>
        <c:axId val="389234368"/>
      </c:lineChart>
      <c:dateAx>
        <c:axId val="389233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9234368"/>
        <c:crosses val="autoZero"/>
        <c:auto val="0"/>
        <c:lblOffset val="100"/>
        <c:baseTimeUnit val="days"/>
      </c:dateAx>
      <c:valAx>
        <c:axId val="389234368"/>
        <c:scaling>
          <c:orientation val="minMax"/>
          <c:min val="2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>
            <a:softEdge rad="0"/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923397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>
      <a:gsLst>
        <a:gs pos="82000">
          <a:schemeClr val="accent5">
            <a:lumMod val="20000"/>
            <a:lumOff val="80000"/>
          </a:schemeClr>
        </a:gs>
        <a:gs pos="98000">
          <a:schemeClr val="accent5">
            <a:lumMod val="20000"/>
            <a:lumOff val="80000"/>
          </a:schemeClr>
        </a:gs>
      </a:gsLst>
      <a:lin ang="5400000" scaled="1"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просроченной кредиторской задолженности муниципальных образований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3812455522207071"/>
          <c:y val="1.1558785678270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303378574493016"/>
          <c:y val="0.14782311098652501"/>
          <c:w val="0.76473188065168363"/>
          <c:h val="0.626500591877848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Объем просроченной кредиторской задолженности, млн. руб.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bg1"/>
              </a:solidFill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Лист1!$B$1:$F$1</c:f>
              <c:strCache>
                <c:ptCount val="5"/>
                <c:pt idx="0">
                  <c:v>на 01.01.2018</c:v>
                </c:pt>
                <c:pt idx="1">
                  <c:v>на 01.01.2019</c:v>
                </c:pt>
                <c:pt idx="2">
                  <c:v>на 01.01.2020</c:v>
                </c:pt>
                <c:pt idx="3">
                  <c:v>на 01.01.2021</c:v>
                </c:pt>
                <c:pt idx="4">
                  <c:v>на 01.01.2022</c:v>
                </c:pt>
              </c:strCache>
            </c:strRef>
          </c:cat>
          <c:val>
            <c:numRef>
              <c:f>Лист1!$B$2:$F$2</c:f>
              <c:numCache>
                <c:formatCode>#,##0.00</c:formatCode>
                <c:ptCount val="5"/>
                <c:pt idx="0">
                  <c:v>214.73699999999999</c:v>
                </c:pt>
                <c:pt idx="1">
                  <c:v>90.03</c:v>
                </c:pt>
                <c:pt idx="2">
                  <c:v>69</c:v>
                </c:pt>
                <c:pt idx="3">
                  <c:v>49.430999999999997</c:v>
                </c:pt>
                <c:pt idx="4" formatCode="General">
                  <c:v>15.93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89242208"/>
        <c:axId val="389244952"/>
      </c:barChart>
      <c:lineChart>
        <c:grouping val="standard"/>
        <c:varyColors val="0"/>
        <c:ser>
          <c:idx val="1"/>
          <c:order val="1"/>
          <c:tx>
            <c:strRef>
              <c:f>Лист1!$A$3</c:f>
              <c:strCache>
                <c:ptCount val="1"/>
                <c:pt idx="0">
                  <c:v>Количество муниципальных образований, ед.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>
                  <a:lumMod val="40000"/>
                  <a:lumOff val="60000"/>
                </a:schemeClr>
              </a:solidFill>
              <a:ln w="0">
                <a:solidFill>
                  <a:schemeClr val="accent2"/>
                </a:solidFill>
                <a:headEnd type="diamond"/>
              </a:ln>
              <a:effectLst/>
            </c:spPr>
          </c:marker>
          <c:dLbls>
            <c:dLbl>
              <c:idx val="0"/>
              <c:layout>
                <c:manualLayout>
                  <c:x val="-2.6898474772333206E-2"/>
                  <c:y val="-2.69704999159636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812730288495443E-2"/>
                  <c:y val="-3.27498927550987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0439291762415192E-2"/>
                  <c:y val="-3.46763570348104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6.5428722419190012E-3"/>
                  <c:y val="-2.1191107076828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2358758679180027E-2"/>
                  <c:y val="-3.08234284753871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sq" cmpd="sng" algn="ctr">
                      <a:noFill/>
                      <a:bevel/>
                      <a:headEnd type="oval"/>
                    </a:ln>
                    <a:effectLst/>
                  </c:spPr>
                </c15:leaderLines>
              </c:ext>
            </c:extLst>
          </c:dLbls>
          <c:cat>
            <c:strRef>
              <c:f>Лист1!$B$1:$F$1</c:f>
              <c:strCache>
                <c:ptCount val="5"/>
                <c:pt idx="0">
                  <c:v>на 01.01.2018</c:v>
                </c:pt>
                <c:pt idx="1">
                  <c:v>на 01.01.2019</c:v>
                </c:pt>
                <c:pt idx="2">
                  <c:v>на 01.01.2020</c:v>
                </c:pt>
                <c:pt idx="3">
                  <c:v>на 01.01.2021</c:v>
                </c:pt>
                <c:pt idx="4">
                  <c:v>на 01.01.2022</c:v>
                </c:pt>
              </c:strCache>
            </c:strRef>
          </c:cat>
          <c:val>
            <c:numRef>
              <c:f>Лист1!$B$3:$F$3</c:f>
              <c:numCache>
                <c:formatCode>General</c:formatCode>
                <c:ptCount val="5"/>
                <c:pt idx="0">
                  <c:v>20</c:v>
                </c:pt>
                <c:pt idx="1">
                  <c:v>15</c:v>
                </c:pt>
                <c:pt idx="2">
                  <c:v>11</c:v>
                </c:pt>
                <c:pt idx="3">
                  <c:v>7</c:v>
                </c:pt>
                <c:pt idx="4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89244560"/>
        <c:axId val="389237504"/>
      </c:lineChart>
      <c:catAx>
        <c:axId val="389242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9244952"/>
        <c:crosses val="autoZero"/>
        <c:auto val="1"/>
        <c:lblAlgn val="ctr"/>
        <c:lblOffset val="100"/>
        <c:noMultiLvlLbl val="0"/>
      </c:catAx>
      <c:valAx>
        <c:axId val="389244952"/>
        <c:scaling>
          <c:orientation val="minMax"/>
          <c:max val="23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9242208"/>
        <c:crosses val="autoZero"/>
        <c:crossBetween val="between"/>
        <c:majorUnit val="45"/>
        <c:minorUnit val="9"/>
      </c:valAx>
      <c:valAx>
        <c:axId val="389237504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89244560"/>
        <c:crosses val="max"/>
        <c:crossBetween val="between"/>
        <c:majorUnit val="7"/>
      </c:valAx>
      <c:catAx>
        <c:axId val="3892445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89237504"/>
        <c:crosses val="autoZero"/>
        <c:auto val="1"/>
        <c:lblAlgn val="ctr"/>
        <c:lblOffset val="100"/>
        <c:noMultiLvlLbl val="0"/>
      </c:catAx>
      <c:spPr>
        <a:noFill/>
        <a:ln cap="flat">
          <a:solidFill>
            <a:schemeClr val="bg1"/>
          </a:solidFill>
          <a:bevel/>
        </a:ln>
        <a:effectLst/>
      </c:spPr>
    </c:plotArea>
    <c:legend>
      <c:legendPos val="r"/>
      <c:layout>
        <c:manualLayout>
          <c:xMode val="edge"/>
          <c:yMode val="edge"/>
          <c:x val="4.9126878844785025E-2"/>
          <c:y val="0.86681632010525278"/>
          <c:w val="0.85736715576063438"/>
          <c:h val="0.116418216816235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just"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4E32F7-8A4F-4DA3-81A3-BF3EF2DFA2C8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C6F326BF-3150-49AA-873B-24AE078CD8B9}">
      <dgm:prSet custT="1"/>
      <dgm:spPr/>
      <dgm:t>
        <a:bodyPr/>
        <a:lstStyle/>
        <a:p>
          <a:r>
            <a:rPr lang="ru-RU" sz="1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Установлена налоговая льгота по налогу на имущество организаций в отношении объектов централизованной системы холодного водоснабжения и (или) водоотведения, построенных, реконструированных или модернизированных в рамках реализации мероприятий государственных программ Ивановской области</a:t>
          </a:r>
        </a:p>
      </dgm:t>
    </dgm:pt>
    <dgm:pt modelId="{DEEBE1BE-A161-4E70-B728-6658FAC7D61F}" type="parTrans" cxnId="{A22B7C00-F72A-4D81-BDBB-131BEAA9E687}">
      <dgm:prSet/>
      <dgm:spPr/>
      <dgm:t>
        <a:bodyPr/>
        <a:lstStyle/>
        <a:p>
          <a:endParaRPr lang="ru-RU"/>
        </a:p>
      </dgm:t>
    </dgm:pt>
    <dgm:pt modelId="{C14557FE-BCE0-4F9B-AFB2-8260DC69DAEC}" type="sibTrans" cxnId="{A22B7C00-F72A-4D81-BDBB-131BEAA9E687}">
      <dgm:prSet/>
      <dgm:spPr/>
      <dgm:t>
        <a:bodyPr/>
        <a:lstStyle/>
        <a:p>
          <a:endParaRPr lang="ru-RU"/>
        </a:p>
      </dgm:t>
    </dgm:pt>
    <dgm:pt modelId="{256B5626-31AE-45D0-8C01-7D7F9E14A47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 20</a:t>
          </a:r>
          <a:r>
            <a:rPr lang="en-US" sz="1600" b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1600" b="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год установлен региональный коэффициент в размере 1,7677, используемый при расчете авансовых платежей при уплате НДФЛ в форме патента иностранными гражданами</a:t>
          </a:r>
          <a:endParaRPr lang="ru-RU" sz="1600" b="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E59D3E-0557-4B76-879D-544F0D98855C}" type="parTrans" cxnId="{C9F484C6-C987-4681-805E-C8C90BB5AF4F}">
      <dgm:prSet/>
      <dgm:spPr/>
      <dgm:t>
        <a:bodyPr/>
        <a:lstStyle/>
        <a:p>
          <a:endParaRPr lang="ru-RU"/>
        </a:p>
      </dgm:t>
    </dgm:pt>
    <dgm:pt modelId="{9DCB9677-9725-4860-867C-9D0BFD34252B}" type="sibTrans" cxnId="{C9F484C6-C987-4681-805E-C8C90BB5AF4F}">
      <dgm:prSet/>
      <dgm:spPr/>
      <dgm:t>
        <a:bodyPr/>
        <a:lstStyle/>
        <a:p>
          <a:endParaRPr lang="ru-RU"/>
        </a:p>
      </dgm:t>
    </dgm:pt>
    <dgm:pt modelId="{5A0F9EA9-511C-4B04-B01D-5817BCE13606}">
      <dgm:prSet custT="1"/>
      <dgm:spPr/>
      <dgm:t>
        <a:bodyPr/>
        <a:lstStyle/>
        <a:p>
          <a:r>
            <a:rPr lang="ru-RU" sz="1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Установлена льгота по транспортному налогу родителям (законным представителям) в многодетных малоимущих семьях Ивановской области</a:t>
          </a:r>
          <a:endParaRPr lang="ru-RU" sz="16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32D0465-7505-4E13-BE5B-1B86A5258613}" type="parTrans" cxnId="{91E0616D-FE65-4BC4-BBF0-113666E83E0F}">
      <dgm:prSet/>
      <dgm:spPr/>
      <dgm:t>
        <a:bodyPr/>
        <a:lstStyle/>
        <a:p>
          <a:endParaRPr lang="ru-RU"/>
        </a:p>
      </dgm:t>
    </dgm:pt>
    <dgm:pt modelId="{AADB972A-226C-49ED-B7FD-F338F05885A4}" type="sibTrans" cxnId="{91E0616D-FE65-4BC4-BBF0-113666E83E0F}">
      <dgm:prSet/>
      <dgm:spPr/>
      <dgm:t>
        <a:bodyPr/>
        <a:lstStyle/>
        <a:p>
          <a:endParaRPr lang="ru-RU"/>
        </a:p>
      </dgm:t>
    </dgm:pt>
    <dgm:pt modelId="{52DCF25E-7CB9-4135-B34F-357BF8AE934E}">
      <dgm:prSet custT="1"/>
      <dgm:spPr/>
      <dgm:t>
        <a:bodyPr/>
        <a:lstStyle/>
        <a:p>
          <a:r>
            <a:rPr lang="ru-RU" sz="1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Установлены налоговые льготы по налогу на прибыль организаций и транспортному налогу для организаций – резидентов особой экономической зоны промышленно-производственного типа «Иваново», созданной на территориях муниципальных образований «городской округ Иваново» и «Родниковский муниципальный район»</a:t>
          </a:r>
          <a:endParaRPr lang="ru-RU" sz="1600" dirty="0">
            <a:solidFill>
              <a:schemeClr val="tx2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940E1F-EF81-45C3-9CB6-5B54D583E277}" type="parTrans" cxnId="{3B0A5464-49E1-4D26-9C00-5FC1AF3FDBEA}">
      <dgm:prSet/>
      <dgm:spPr/>
      <dgm:t>
        <a:bodyPr/>
        <a:lstStyle/>
        <a:p>
          <a:endParaRPr lang="ru-RU"/>
        </a:p>
      </dgm:t>
    </dgm:pt>
    <dgm:pt modelId="{B0B427C4-C224-4C15-85D2-58274BAC4241}" type="sibTrans" cxnId="{3B0A5464-49E1-4D26-9C00-5FC1AF3FDBEA}">
      <dgm:prSet/>
      <dgm:spPr/>
      <dgm:t>
        <a:bodyPr/>
        <a:lstStyle/>
        <a:p>
          <a:endParaRPr lang="ru-RU"/>
        </a:p>
      </dgm:t>
    </dgm:pt>
    <dgm:pt modelId="{53D9EFA3-0847-428A-98B1-406341B1FD4B}">
      <dgm:prSet custT="1"/>
      <dgm:spPr/>
      <dgm:t>
        <a:bodyPr/>
        <a:lstStyle/>
        <a:p>
          <a:r>
            <a:rPr lang="ru-RU" sz="16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Освобождены от уплаты налога на имущество организаций  казенные, бюджетные и автономные муниципальные учреждения, осуществляющие деятельность в сфере образования и спорта, в отношении объектов недвижимого имущества, введенных в эксплуатацию не ранее 01.01.2019</a:t>
          </a:r>
          <a:endParaRPr lang="ru-RU" sz="900" dirty="0"/>
        </a:p>
      </dgm:t>
    </dgm:pt>
    <dgm:pt modelId="{BE6A85D4-2F23-41AC-9469-3349932ADF1D}" type="parTrans" cxnId="{7BA88B6B-6B80-452A-960F-D1EB16E26281}">
      <dgm:prSet/>
      <dgm:spPr/>
      <dgm:t>
        <a:bodyPr/>
        <a:lstStyle/>
        <a:p>
          <a:endParaRPr lang="ru-RU"/>
        </a:p>
      </dgm:t>
    </dgm:pt>
    <dgm:pt modelId="{004612F5-00A4-411F-936C-680902FAE2EE}" type="sibTrans" cxnId="{7BA88B6B-6B80-452A-960F-D1EB16E26281}">
      <dgm:prSet/>
      <dgm:spPr/>
      <dgm:t>
        <a:bodyPr/>
        <a:lstStyle/>
        <a:p>
          <a:endParaRPr lang="ru-RU"/>
        </a:p>
      </dgm:t>
    </dgm:pt>
    <dgm:pt modelId="{3B724459-FC5B-4EBB-821C-F4EBF10BC3AF}" type="pres">
      <dgm:prSet presAssocID="{8E4E32F7-8A4F-4DA3-81A3-BF3EF2DFA2C8}" presName="compositeShape" presStyleCnt="0">
        <dgm:presLayoutVars>
          <dgm:dir/>
          <dgm:resizeHandles/>
        </dgm:presLayoutVars>
      </dgm:prSet>
      <dgm:spPr/>
    </dgm:pt>
    <dgm:pt modelId="{5B417071-4D27-4F4C-94F1-96AD1420E584}" type="pres">
      <dgm:prSet presAssocID="{8E4E32F7-8A4F-4DA3-81A3-BF3EF2DFA2C8}" presName="pyramid" presStyleLbl="node1" presStyleIdx="0" presStyleCnt="1" custLinFactNeighborX="2031" custLinFactNeighborY="-1038"/>
      <dgm:spPr/>
    </dgm:pt>
    <dgm:pt modelId="{3E84AB9A-ACB9-424C-BB49-BB3D2A60B090}" type="pres">
      <dgm:prSet presAssocID="{8E4E32F7-8A4F-4DA3-81A3-BF3EF2DFA2C8}" presName="theList" presStyleCnt="0"/>
      <dgm:spPr/>
    </dgm:pt>
    <dgm:pt modelId="{840B8BBB-DC4E-4F56-8AB7-305529A5A73A}" type="pres">
      <dgm:prSet presAssocID="{C6F326BF-3150-49AA-873B-24AE078CD8B9}" presName="aNode" presStyleLbl="fgAcc1" presStyleIdx="0" presStyleCnt="5" custScaleX="249528" custScaleY="1410316" custLinFactY="-79750" custLinFactNeighborX="-226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E70C59-204A-4052-BE61-1958E32D0118}" type="pres">
      <dgm:prSet presAssocID="{C6F326BF-3150-49AA-873B-24AE078CD8B9}" presName="aSpace" presStyleCnt="0"/>
      <dgm:spPr/>
    </dgm:pt>
    <dgm:pt modelId="{3AC37FFE-ED18-4FDA-8DF4-61F9237BF5A1}" type="pres">
      <dgm:prSet presAssocID="{53D9EFA3-0847-428A-98B1-406341B1FD4B}" presName="aNode" presStyleLbl="fgAcc1" presStyleIdx="1" presStyleCnt="5" custScaleX="249376" custScaleY="1335370" custLinFactY="100000" custLinFactNeighborX="-2069" custLinFactNeighborY="1075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07853C-1B5C-46C1-9C57-112EED0CDBFE}" type="pres">
      <dgm:prSet presAssocID="{53D9EFA3-0847-428A-98B1-406341B1FD4B}" presName="aSpace" presStyleCnt="0"/>
      <dgm:spPr/>
    </dgm:pt>
    <dgm:pt modelId="{063AA0C1-7F22-45FC-8A2D-7007F8E29B94}" type="pres">
      <dgm:prSet presAssocID="{5A0F9EA9-511C-4B04-B01D-5817BCE13606}" presName="aNode" presStyleLbl="fgAcc1" presStyleIdx="2" presStyleCnt="5" custScaleX="249528" custScaleY="832884" custLinFactY="281265" custLinFactNeighborX="-1993" custLinFactNeighborY="3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4F212C-EA8B-462B-AD56-16DE2FBF87AA}" type="pres">
      <dgm:prSet presAssocID="{5A0F9EA9-511C-4B04-B01D-5817BCE13606}" presName="aSpace" presStyleCnt="0"/>
      <dgm:spPr/>
    </dgm:pt>
    <dgm:pt modelId="{37714F25-5C8B-426A-8E78-6601A47477DC}" type="pres">
      <dgm:prSet presAssocID="{52DCF25E-7CB9-4135-B34F-357BF8AE934E}" presName="aNode" presStyleLbl="fgAcc1" presStyleIdx="3" presStyleCnt="5" custScaleX="249528" custScaleY="1465960" custLinFactY="507808" custLinFactNeighborX="-1993" custLinFactNeighborY="6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AEF66-90DC-4C01-A784-1BD409137ADF}" type="pres">
      <dgm:prSet presAssocID="{52DCF25E-7CB9-4135-B34F-357BF8AE934E}" presName="aSpace" presStyleCnt="0"/>
      <dgm:spPr/>
    </dgm:pt>
    <dgm:pt modelId="{06EB0A42-4308-45C3-AE16-F78480A019B4}" type="pres">
      <dgm:prSet presAssocID="{256B5626-31AE-45D0-8C01-7D7F9E14A47D}" presName="aNode" presStyleLbl="fgAcc1" presStyleIdx="4" presStyleCnt="5" custScaleX="249528" custScaleY="1182815" custLinFactY="2637219" custLinFactNeighborX="-1079" custLinFactNeighborY="27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1226E-7D8D-4FD3-96F2-FEF25AF3EDD7}" type="pres">
      <dgm:prSet presAssocID="{256B5626-31AE-45D0-8C01-7D7F9E14A47D}" presName="aSpace" presStyleCnt="0"/>
      <dgm:spPr/>
    </dgm:pt>
  </dgm:ptLst>
  <dgm:cxnLst>
    <dgm:cxn modelId="{A22B7C00-F72A-4D81-BDBB-131BEAA9E687}" srcId="{8E4E32F7-8A4F-4DA3-81A3-BF3EF2DFA2C8}" destId="{C6F326BF-3150-49AA-873B-24AE078CD8B9}" srcOrd="0" destOrd="0" parTransId="{DEEBE1BE-A161-4E70-B728-6658FAC7D61F}" sibTransId="{C14557FE-BCE0-4F9B-AFB2-8260DC69DAEC}"/>
    <dgm:cxn modelId="{FFF08AC8-A328-4A0E-A09F-7F8C97DFDE78}" type="presOf" srcId="{8E4E32F7-8A4F-4DA3-81A3-BF3EF2DFA2C8}" destId="{3B724459-FC5B-4EBB-821C-F4EBF10BC3AF}" srcOrd="0" destOrd="0" presId="urn:microsoft.com/office/officeart/2005/8/layout/pyramid2"/>
    <dgm:cxn modelId="{C99F20B6-D7C7-4E97-B9D8-89E5E4354393}" type="presOf" srcId="{C6F326BF-3150-49AA-873B-24AE078CD8B9}" destId="{840B8BBB-DC4E-4F56-8AB7-305529A5A73A}" srcOrd="0" destOrd="0" presId="urn:microsoft.com/office/officeart/2005/8/layout/pyramid2"/>
    <dgm:cxn modelId="{74A71461-370F-4E31-978C-DCD1CDF6F76D}" type="presOf" srcId="{5A0F9EA9-511C-4B04-B01D-5817BCE13606}" destId="{063AA0C1-7F22-45FC-8A2D-7007F8E29B94}" srcOrd="0" destOrd="0" presId="urn:microsoft.com/office/officeart/2005/8/layout/pyramid2"/>
    <dgm:cxn modelId="{3B0A5464-49E1-4D26-9C00-5FC1AF3FDBEA}" srcId="{8E4E32F7-8A4F-4DA3-81A3-BF3EF2DFA2C8}" destId="{52DCF25E-7CB9-4135-B34F-357BF8AE934E}" srcOrd="3" destOrd="0" parTransId="{5B940E1F-EF81-45C3-9CB6-5B54D583E277}" sibTransId="{B0B427C4-C224-4C15-85D2-58274BAC4241}"/>
    <dgm:cxn modelId="{539FCD18-CE34-45F2-89F0-957E300A9261}" type="presOf" srcId="{256B5626-31AE-45D0-8C01-7D7F9E14A47D}" destId="{06EB0A42-4308-45C3-AE16-F78480A019B4}" srcOrd="0" destOrd="0" presId="urn:microsoft.com/office/officeart/2005/8/layout/pyramid2"/>
    <dgm:cxn modelId="{E4536FEB-D65B-46E7-A1C2-6393443A428C}" type="presOf" srcId="{52DCF25E-7CB9-4135-B34F-357BF8AE934E}" destId="{37714F25-5C8B-426A-8E78-6601A47477DC}" srcOrd="0" destOrd="0" presId="urn:microsoft.com/office/officeart/2005/8/layout/pyramid2"/>
    <dgm:cxn modelId="{C9F484C6-C987-4681-805E-C8C90BB5AF4F}" srcId="{8E4E32F7-8A4F-4DA3-81A3-BF3EF2DFA2C8}" destId="{256B5626-31AE-45D0-8C01-7D7F9E14A47D}" srcOrd="4" destOrd="0" parTransId="{26E59D3E-0557-4B76-879D-544F0D98855C}" sibTransId="{9DCB9677-9725-4860-867C-9D0BFD34252B}"/>
    <dgm:cxn modelId="{7BA88B6B-6B80-452A-960F-D1EB16E26281}" srcId="{8E4E32F7-8A4F-4DA3-81A3-BF3EF2DFA2C8}" destId="{53D9EFA3-0847-428A-98B1-406341B1FD4B}" srcOrd="1" destOrd="0" parTransId="{BE6A85D4-2F23-41AC-9469-3349932ADF1D}" sibTransId="{004612F5-00A4-411F-936C-680902FAE2EE}"/>
    <dgm:cxn modelId="{91E0616D-FE65-4BC4-BBF0-113666E83E0F}" srcId="{8E4E32F7-8A4F-4DA3-81A3-BF3EF2DFA2C8}" destId="{5A0F9EA9-511C-4B04-B01D-5817BCE13606}" srcOrd="2" destOrd="0" parTransId="{C32D0465-7505-4E13-BE5B-1B86A5258613}" sibTransId="{AADB972A-226C-49ED-B7FD-F338F05885A4}"/>
    <dgm:cxn modelId="{47C90E02-3575-4DD2-B133-4928DCA22A0D}" type="presOf" srcId="{53D9EFA3-0847-428A-98B1-406341B1FD4B}" destId="{3AC37FFE-ED18-4FDA-8DF4-61F9237BF5A1}" srcOrd="0" destOrd="0" presId="urn:microsoft.com/office/officeart/2005/8/layout/pyramid2"/>
    <dgm:cxn modelId="{35E9EF2E-C63F-4EBB-AC1E-70106057D816}" type="presParOf" srcId="{3B724459-FC5B-4EBB-821C-F4EBF10BC3AF}" destId="{5B417071-4D27-4F4C-94F1-96AD1420E584}" srcOrd="0" destOrd="0" presId="urn:microsoft.com/office/officeart/2005/8/layout/pyramid2"/>
    <dgm:cxn modelId="{2D04950E-7A99-4A23-B449-BFD61C7DD359}" type="presParOf" srcId="{3B724459-FC5B-4EBB-821C-F4EBF10BC3AF}" destId="{3E84AB9A-ACB9-424C-BB49-BB3D2A60B090}" srcOrd="1" destOrd="0" presId="urn:microsoft.com/office/officeart/2005/8/layout/pyramid2"/>
    <dgm:cxn modelId="{FFB400BA-A51E-42A0-B44A-313D89B7459A}" type="presParOf" srcId="{3E84AB9A-ACB9-424C-BB49-BB3D2A60B090}" destId="{840B8BBB-DC4E-4F56-8AB7-305529A5A73A}" srcOrd="0" destOrd="0" presId="urn:microsoft.com/office/officeart/2005/8/layout/pyramid2"/>
    <dgm:cxn modelId="{C7E55140-5625-4ADF-8228-2934437035ED}" type="presParOf" srcId="{3E84AB9A-ACB9-424C-BB49-BB3D2A60B090}" destId="{0FE70C59-204A-4052-BE61-1958E32D0118}" srcOrd="1" destOrd="0" presId="urn:microsoft.com/office/officeart/2005/8/layout/pyramid2"/>
    <dgm:cxn modelId="{37568FDC-295A-4BE1-B05F-1BC8CDCBA3D3}" type="presParOf" srcId="{3E84AB9A-ACB9-424C-BB49-BB3D2A60B090}" destId="{3AC37FFE-ED18-4FDA-8DF4-61F9237BF5A1}" srcOrd="2" destOrd="0" presId="urn:microsoft.com/office/officeart/2005/8/layout/pyramid2"/>
    <dgm:cxn modelId="{965D2C12-43D4-4409-B10B-5B05EA16BC55}" type="presParOf" srcId="{3E84AB9A-ACB9-424C-BB49-BB3D2A60B090}" destId="{B207853C-1B5C-46C1-9C57-112EED0CDBFE}" srcOrd="3" destOrd="0" presId="urn:microsoft.com/office/officeart/2005/8/layout/pyramid2"/>
    <dgm:cxn modelId="{4B6A7D61-FE82-4DF1-9368-276520974ECB}" type="presParOf" srcId="{3E84AB9A-ACB9-424C-BB49-BB3D2A60B090}" destId="{063AA0C1-7F22-45FC-8A2D-7007F8E29B94}" srcOrd="4" destOrd="0" presId="urn:microsoft.com/office/officeart/2005/8/layout/pyramid2"/>
    <dgm:cxn modelId="{956E30D4-C7D7-44A5-8867-DEBBDD10EA9E}" type="presParOf" srcId="{3E84AB9A-ACB9-424C-BB49-BB3D2A60B090}" destId="{C44F212C-EA8B-462B-AD56-16DE2FBF87AA}" srcOrd="5" destOrd="0" presId="urn:microsoft.com/office/officeart/2005/8/layout/pyramid2"/>
    <dgm:cxn modelId="{6A9C4EA9-121C-4A80-9D42-DC96EEFDA0C8}" type="presParOf" srcId="{3E84AB9A-ACB9-424C-BB49-BB3D2A60B090}" destId="{37714F25-5C8B-426A-8E78-6601A47477DC}" srcOrd="6" destOrd="0" presId="urn:microsoft.com/office/officeart/2005/8/layout/pyramid2"/>
    <dgm:cxn modelId="{BBB680D7-F45E-435C-8BCC-89BB87A58019}" type="presParOf" srcId="{3E84AB9A-ACB9-424C-BB49-BB3D2A60B090}" destId="{CDBAEF66-90DC-4C01-A784-1BD409137ADF}" srcOrd="7" destOrd="0" presId="urn:microsoft.com/office/officeart/2005/8/layout/pyramid2"/>
    <dgm:cxn modelId="{217E4AA8-1765-4991-A9AC-93B2963CB8ED}" type="presParOf" srcId="{3E84AB9A-ACB9-424C-BB49-BB3D2A60B090}" destId="{06EB0A42-4308-45C3-AE16-F78480A019B4}" srcOrd="8" destOrd="0" presId="urn:microsoft.com/office/officeart/2005/8/layout/pyramid2"/>
    <dgm:cxn modelId="{12292E02-A93C-45B1-B3DA-83A857D0DC5B}" type="presParOf" srcId="{3E84AB9A-ACB9-424C-BB49-BB3D2A60B090}" destId="{D8A1226E-7D8D-4FD3-96F2-FEF25AF3EDD7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0.10152</cdr:x>
      <cdr:y>0.11029</cdr:y>
    </cdr:from>
    <cdr:to>
      <cdr:x>0.1964</cdr:x>
      <cdr:y>0.24298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41319" y="590550"/>
          <a:ext cx="1160146" cy="7104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0,4</a:t>
          </a:r>
          <a:endParaRPr lang="ru-RU" sz="2800" b="1" dirty="0">
            <a:solidFill>
              <a:srgbClr val="0070C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0.29111</cdr:x>
      <cdr:y>0.14765</cdr:y>
    </cdr:from>
    <cdr:to>
      <cdr:x>0.39257</cdr:x>
      <cdr:y>0.26316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9666" y="663743"/>
          <a:ext cx="930453" cy="5192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0,4</a:t>
          </a:r>
          <a:endParaRPr lang="ru-RU" sz="2800" b="1" dirty="0">
            <a:solidFill>
              <a:srgbClr val="0070C0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0.47097</cdr:x>
      <cdr:y>0.10825</cdr:y>
    </cdr:from>
    <cdr:to>
      <cdr:x>0.56498</cdr:x>
      <cdr:y>0.24561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51822" y="428421"/>
          <a:ext cx="1208003" cy="543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3600" b="1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0.65711</cdr:x>
      <cdr:y>0.19036</cdr:y>
    </cdr:from>
    <cdr:to>
      <cdr:x>0.74815</cdr:x>
      <cdr:y>0.34136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8443732" y="753416"/>
          <a:ext cx="1169840" cy="5975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3600" b="1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0.91044</cdr:x>
      <cdr:y>0.32885</cdr:y>
    </cdr:from>
    <cdr:to>
      <cdr:x>0.914</cdr:x>
      <cdr:y>0.33726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1698907" y="1788394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0.86839</cdr:x>
      <cdr:y>0.29698</cdr:y>
    </cdr:from>
    <cdr:to>
      <cdr:x>0.93807</cdr:x>
      <cdr:y>0.42878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1158547" y="1175361"/>
          <a:ext cx="895369" cy="5216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3600" b="1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0.84362</cdr:x>
      <cdr:y>0.04038</cdr:y>
    </cdr:from>
    <cdr:to>
      <cdr:x>0.91944</cdr:x>
      <cdr:y>0.33306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174246" y="1261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dirty="0"/>
        </a:p>
      </cdr:txBody>
    </cdr:sp>
  </cdr:relSizeAnchor>
  <cdr:relSizeAnchor xmlns:cdr="http://schemas.openxmlformats.org/drawingml/2006/chartDrawing">
    <cdr:from>
      <cdr:x>0.77491</cdr:x>
      <cdr:y>0</cdr:y>
    </cdr:from>
    <cdr:to>
      <cdr:x>0.94314</cdr:x>
      <cdr:y>0.12426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9345570" y="-828674"/>
          <a:ext cx="2028825" cy="3882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600" b="1" i="1" dirty="0">
            <a:solidFill>
              <a:srgbClr val="00206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0.16627</cdr:x>
      <cdr:y>0.06038</cdr:y>
    </cdr:from>
    <cdr:to>
      <cdr:x>0.53349</cdr:x>
      <cdr:y>0.19371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27208" y="414068"/>
          <a:ext cx="4477109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0.01038</cdr:x>
      <cdr:y>0</cdr:y>
    </cdr:from>
    <cdr:to>
      <cdr:x>0.98962</cdr:x>
      <cdr:y>0.22767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6521" y="0"/>
          <a:ext cx="11938957" cy="1561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endParaRPr lang="ru-RU" sz="1600" b="1" i="1" dirty="0">
            <a:solidFill>
              <a:schemeClr val="bg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0.87422</cdr:x>
      <cdr:y>0.95746</cdr:y>
    </cdr:from>
    <cdr:to>
      <cdr:x>1</cdr:x>
      <cdr:y>1</cdr:y>
    </cdr:to>
    <cdr:sp macro="" textlink="">
      <cdr:nvSpPr>
        <cdr:cNvPr id="2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935168" y="6506194"/>
          <a:ext cx="1098662" cy="28043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40000"/>
            <a:lumOff val="60000"/>
          </a:schemeClr>
        </a:solidFill>
        <a:ln xmlns:a="http://schemas.openxmlformats.org/drawingml/2006/main">
          <a:headEnd/>
          <a:tailEnd/>
        </a:ln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defTabSz="1015975" fontAlgn="auto">
            <a:spcBef>
              <a:spcPts val="0"/>
            </a:spcBef>
            <a:spcAft>
              <a:spcPts val="0"/>
            </a:spcAft>
            <a:defRPr/>
          </a:pPr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Слайд №</a:t>
          </a:r>
          <a:r>
            <a:rPr lang="en-US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</a:t>
          </a:r>
          <a:endParaRPr lang="ru-RU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6989" cy="496491"/>
          </a:xfrm>
          <a:prstGeom prst="rect">
            <a:avLst/>
          </a:prstGeom>
        </p:spPr>
        <p:txBody>
          <a:bodyPr vert="horz" lIns="93136" tIns="46568" rIns="93136" bIns="4656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673" y="3"/>
            <a:ext cx="2946989" cy="496491"/>
          </a:xfrm>
          <a:prstGeom prst="rect">
            <a:avLst/>
          </a:prstGeom>
        </p:spPr>
        <p:txBody>
          <a:bodyPr vert="horz" lIns="93136" tIns="46568" rIns="93136" bIns="4656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BEE72-B81D-4CCA-AEB2-6D96A94BA7FB}" type="datetimeFigureOut">
              <a:rPr lang="ru-RU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6" tIns="46568" rIns="93136" bIns="4656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70" y="4715864"/>
            <a:ext cx="5438126" cy="4468417"/>
          </a:xfrm>
          <a:prstGeom prst="rect">
            <a:avLst/>
          </a:prstGeom>
        </p:spPr>
        <p:txBody>
          <a:bodyPr vert="horz" lIns="93136" tIns="46568" rIns="93136" bIns="46568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1729"/>
            <a:ext cx="2946989" cy="496491"/>
          </a:xfrm>
          <a:prstGeom prst="rect">
            <a:avLst/>
          </a:prstGeom>
        </p:spPr>
        <p:txBody>
          <a:bodyPr vert="horz" lIns="93136" tIns="46568" rIns="93136" bIns="4656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673" y="9431729"/>
            <a:ext cx="2946989" cy="496491"/>
          </a:xfrm>
          <a:prstGeom prst="rect">
            <a:avLst/>
          </a:prstGeom>
        </p:spPr>
        <p:txBody>
          <a:bodyPr vert="horz" lIns="93136" tIns="46568" rIns="93136" bIns="46568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3BA005-1F8D-4F7A-90C2-81AC130D0D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302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6125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>
              <a:latin typeface="Calibri" pitchFamily="34" charset="0"/>
            </a:endParaRPr>
          </a:p>
        </p:txBody>
      </p:sp>
      <p:sp>
        <p:nvSpPr>
          <p:cNvPr id="15364" name="Rectangle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3807" indent="-286081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4319" indent="-228866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2046" indent="-228866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9773" indent="-228866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7502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5229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32957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90685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fld id="{074C6866-4231-4EA1-A2D1-7A78DB4D6F16}" type="datetime1">
              <a:rPr lang="en-US">
                <a:solidFill>
                  <a:prstClr val="black"/>
                </a:solidFill>
                <a:latin typeface="Calibri" pitchFamily="34" charset="0"/>
              </a:rPr>
              <a:pPr eaLnBrk="1" hangingPunct="1">
                <a:defRPr/>
              </a:pPr>
              <a:t>3/17/2022</a:t>
            </a:fld>
            <a:endParaRPr lang="en-US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5365" name="Rectangle 5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3807" indent="-286081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4319" indent="-228866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2046" indent="-228866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9773" indent="-228866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7502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5229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32957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90685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endParaRPr lang="ru-RU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9942" name="Rectangle 6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1429" indent="-285412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236" indent="-22641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849" indent="-22641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6868" indent="-226416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6075" indent="-2264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5283" indent="-2264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34491" indent="-2264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93698" indent="-22641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9EB0EE0B-0388-4E91-B796-2C823EB680BE}" type="slidenum">
              <a:rPr lang="en-US" altLang="ru-RU" sz="180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ru-RU" sz="1800" dirty="0">
              <a:solidFill>
                <a:prstClr val="black"/>
              </a:solidFill>
            </a:endParaRPr>
          </a:p>
        </p:txBody>
      </p:sp>
      <p:sp>
        <p:nvSpPr>
          <p:cNvPr id="15367" name="Rectangle 7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43807" indent="-286081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44319" indent="-228866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602046" indent="-228866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59773" indent="-228866" eaLnBrk="0" hangingPunct="0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517502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75229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32957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90685" indent="-2288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eaLnBrk="1" hangingPunct="1">
              <a:defRPr/>
            </a:pPr>
            <a:endParaRPr lang="ru-RU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1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DF056-5A8A-4540-88A7-E0E3289F0739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1F93-043F-4A06-9B24-82ECA7FE6A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11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6AC78-F9C9-479C-8070-16D3D9975AF7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5DD1-742A-483A-A688-D68B903B03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188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E9085-5363-4838-8ED9-382D2FB29F20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20161-4000-4ECF-B454-9E1973A41E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711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7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76B1-43A0-4C84-A8BA-7B9FFBD5657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5264-0D46-4ED6-B3FB-A97D0B28F7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088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76B1-43A0-4C84-A8BA-7B9FFBD5657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5264-0D46-4ED6-B3FB-A97D0B28F7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670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6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9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76B1-43A0-4C84-A8BA-7B9FFBD5657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5264-0D46-4ED6-B3FB-A97D0B28F7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85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76B1-43A0-4C84-A8BA-7B9FFBD5657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5264-0D46-4ED6-B3FB-A97D0B28F7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35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76B1-43A0-4C84-A8BA-7B9FFBD5657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5264-0D46-4ED6-B3FB-A97D0B28F7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19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76B1-43A0-4C84-A8BA-7B9FFBD5657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5264-0D46-4ED6-B3FB-A97D0B28F7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573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76B1-43A0-4C84-A8BA-7B9FFBD5657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5264-0D46-4ED6-B3FB-A97D0B28F7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1298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2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76B1-43A0-4C84-A8BA-7B9FFBD5657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5264-0D46-4ED6-B3FB-A97D0B28F7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318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0E9F-2F8B-40E3-940F-2798FB1C5F10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05A47-5CEF-43D9-A41B-47CAF1D105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9512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76B1-43A0-4C84-A8BA-7B9FFBD5657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5264-0D46-4ED6-B3FB-A97D0B28F7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80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76B1-43A0-4C84-A8BA-7B9FFBD5657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5264-0D46-4ED6-B3FB-A97D0B28F7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478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9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21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276B1-43A0-4C84-A8BA-7B9FFBD5657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B5264-0D46-4ED6-B3FB-A97D0B28F70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893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noProof="1" smtClean="0"/>
              <a:t>Образец заголовка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noProof="1" smtClean="0"/>
              <a:t>Образец текста</a:t>
            </a:r>
          </a:p>
          <a:p>
            <a:pPr lvl="1"/>
            <a:r>
              <a:rPr lang="ru-RU" noProof="1" smtClean="0"/>
              <a:t>Второй уровень</a:t>
            </a:r>
          </a:p>
          <a:p>
            <a:pPr lvl="2"/>
            <a:r>
              <a:rPr lang="ru-RU" noProof="1" smtClean="0"/>
              <a:t>Третий уровень</a:t>
            </a:r>
          </a:p>
          <a:p>
            <a:pPr lvl="3"/>
            <a:r>
              <a:rPr lang="ru-RU" noProof="1" smtClean="0"/>
              <a:t>Четвертый уровень</a:t>
            </a:r>
          </a:p>
          <a:p>
            <a:pPr lvl="4"/>
            <a:r>
              <a:rPr lang="ru-RU" noProof="1" smtClean="0"/>
              <a:t>Пятый уровень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EB6E-55C8-4750-998F-BCAA4F21069D}" type="datetime2">
              <a:rPr lang="en-US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Thursday, March 17, 2022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3BF51-1DA7-499F-BA29-43FED2F54E7C}" type="slidenum">
              <a:rPr lang="en-US" alt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en-US" alt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9444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DF056-5A8A-4540-88A7-E0E3289F073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1F93-043F-4A06-9B24-82ECA7FE6A2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0049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0E9F-2F8B-40E3-940F-2798FB1C5F1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05A47-5CEF-43D9-A41B-47CAF1D1059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472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41634-EBC3-4E04-B6B6-D046C4C5CAA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D1E05-FC42-46CE-B93F-1F62714FF1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4063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8DB0D-7B0A-4DB1-A06B-F3B7A680469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CAC72-9F69-4D70-9F36-956088C475F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0766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E7CE5-B887-408C-8C72-68C168C1B6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0B8D8-AA52-4E84-94BA-2F8DA97B939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6943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2A83E-F86A-4F1A-9880-B3ADB0DC1BE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4C849-7C71-4B36-BB54-6656E00352E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78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41634-EBC3-4E04-B6B6-D046C4C5CAA2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D1E05-FC42-46CE-B93F-1F62714FF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9748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A6127-0556-454C-85CA-A8CBB20589A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E8157-F5D8-40F0-ADF6-94764CE50EA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0229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31CEA-5C9A-41C1-9057-A7F3E295C57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EFEEB-491D-4991-84F7-3222F035635B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8309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32191-833D-41A9-B4C6-8F81605D364F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31989-22F2-4DD5-A497-97F10273424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95481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6AC78-F9C9-479C-8070-16D3D9975AF7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55DD1-742A-483A-A688-D68B903B033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099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E9085-5363-4838-8ED9-382D2FB29F2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20161-4000-4ECF-B454-9E1973A41E50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0319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8467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91546"/>
            <a:ext cx="456049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32279"/>
            <a:ext cx="3639742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609602"/>
            <a:ext cx="325754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50049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1810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5501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4796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7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8DB0D-7B0A-4DB1-A06B-F3B7A6804690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CAC72-9F69-4D70-9F36-956088C47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89953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05013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3885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2511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2996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046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64724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prstClr val="white"/>
                </a:solidFill>
                <a:latin typeface="Century Gothic" panose="020B0502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prstClr val="white"/>
                </a:solidFill>
                <a:latin typeface="Century Gothic" panose="020B0502020202020204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38887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803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prstClr val="white"/>
                </a:solidFill>
                <a:latin typeface="Century Gothic" panose="020B0502020202020204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6000" dirty="0">
                <a:solidFill>
                  <a:prstClr val="white"/>
                </a:solidFill>
                <a:latin typeface="Century Gothic" panose="020B0502020202020204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04128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55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E7CE5-B887-408C-8C72-68C168C1B666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0B8D8-AA52-4E84-94BA-2F8DA97B9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28779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7914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04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2A83E-F86A-4F1A-9880-B3ADB0DC1BE4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4C849-7C71-4B36-BB54-6656E00352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71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A6127-0556-454C-85CA-A8CBB20589AF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E8157-F5D8-40F0-ADF6-94764CE50E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74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31CEA-5C9A-41C1-9057-A7F3E295C575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EFEEB-491D-4991-84F7-3222F03563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306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32191-833D-41A9-B4C6-8F81605D364F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31989-22F2-4DD5-A497-97F1027342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397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681778-9D8D-4F3F-83F1-8A462AE5041D}" type="datetimeFigureOut">
              <a:rPr lang="ru-RU" smtClean="0"/>
              <a:pPr>
                <a:defRPr/>
              </a:pPr>
              <a:t>17.03.2022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6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6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477F7A-03B7-41E5-B9A4-4006B55E1C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2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FC454806-F3FE-4564-A727-32CC36829F4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17.03.2022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2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2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BEDB984C-063C-41EF-B39C-B18E065A03B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  <a:latin typeface="Trebuchet MS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308577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2681778-9D8D-4F3F-83F1-8A462AE504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17.03.2022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3477F7A-03B7-41E5-B9A4-4006B55E1CA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123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963334"/>
            <a:ext cx="2236394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4487333"/>
            <a:ext cx="64008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685801"/>
            <a:ext cx="64008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839073C4-D3A9-46C1-A876-D29794FA0963}" type="datetimeFigureOut">
              <a:rPr lang="ru-RU" smtClean="0">
                <a:solidFill>
                  <a:srgbClr val="146194">
                    <a:lumMod val="50000"/>
                  </a:srgbClr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17.03.2022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6684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59AA40F-7B66-415E-B4BA-06D79B07CE60}" type="slidenum">
              <a:rPr lang="ru-RU" smtClean="0">
                <a:solidFill>
                  <a:srgbClr val="146194">
                    <a:lumMod val="50000"/>
                  </a:srgbClr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4519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  <p:sldLayoutId id="2147483804" r:id="rId13"/>
    <p:sldLayoutId id="2147483805" r:id="rId14"/>
    <p:sldLayoutId id="2147483806" r:id="rId15"/>
    <p:sldLayoutId id="2147483807" r:id="rId16"/>
    <p:sldLayoutId id="2147483808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89000">
              <a:srgbClr val="C4F8EC"/>
            </a:gs>
            <a:gs pos="85000">
              <a:schemeClr val="bg1"/>
            </a:gs>
          </a:gsLst>
          <a:path path="circle">
            <a:fillToRect l="20000" t="10000" r="20000" b="6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2"/>
          <p:cNvSpPr txBox="1">
            <a:spLocks/>
          </p:cNvSpPr>
          <p:nvPr/>
        </p:nvSpPr>
        <p:spPr>
          <a:xfrm>
            <a:off x="246384" y="6453336"/>
            <a:ext cx="8686800" cy="314062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7FD13B"/>
              </a:buClr>
              <a:buSzPct val="70000"/>
              <a:buFont typeface="Wingdings 2"/>
              <a:buNone/>
              <a:defRPr/>
            </a:pPr>
            <a:endParaRPr lang="ru-RU" sz="2000" dirty="0">
              <a:solidFill>
                <a:srgbClr val="4E5B6F">
                  <a:shade val="75000"/>
                </a:srgbClr>
              </a:solidFill>
              <a:latin typeface="Trebuchet MS"/>
              <a:cs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2224" y="387514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заместитель Председателя Правительства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Ивановской области – директор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финансов Ивановской области </a:t>
            </a:r>
            <a:b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Яковлева Любовь Васильевна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77" y="548682"/>
            <a:ext cx="910977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ДЕПАРТАМЕНТА ФИНАНСОВ ИВАНОВСКОЙ ОБЛАСТИ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РЕЗУЛЬТАТАХ ДЕЯТЕЛЬНОСТИ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ГОД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ЗАДАЧАХ НА 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23728" y="5805264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 марта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41867556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chemeClr val="accent5">
                <a:lumMod val="20000"/>
                <a:lumOff val="80000"/>
              </a:schemeClr>
            </a:gs>
            <a:gs pos="66000">
              <a:schemeClr val="bg1">
                <a:lumMod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8085908" cy="470616"/>
          </a:xfrm>
        </p:spPr>
        <p:txBody>
          <a:bodyPr>
            <a:normAutofit/>
          </a:bodyPr>
          <a:lstStyle/>
          <a:p>
            <a:r>
              <a:rPr lang="ru-RU" sz="2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22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межбюджетных </a:t>
            </a:r>
            <a:r>
              <a:rPr lang="ru-RU" sz="22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  <a:endParaRPr lang="ru-RU" sz="22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8818" y="855373"/>
            <a:ext cx="8523517" cy="344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25" b="1" dirty="0"/>
              <a:t>Поддержка мер по обеспечению сбалансированности местных бюджетов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45743" y="1481146"/>
            <a:ext cx="8523518" cy="77400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Дотации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выравнивание бюджетной обеспеченности муниципальных образований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предоставлены с учетом </a:t>
            </a:r>
            <a:r>
              <a:rPr lang="ru-RU" sz="1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неснижения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их размеров по сравнению с предыдущим годом и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ростом к 2021 году не менее уровня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инфляции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5,2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860032" y="3347446"/>
            <a:ext cx="4003881" cy="154830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компенсацию снижения доходов местных бюджетов в связи с уменьшением кадастровой стоимости земельных участков в результате принятия в 2020 году судебными органами решений о ее изменении в сумме 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8,2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45743" y="5115027"/>
            <a:ext cx="8518170" cy="118695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Иная дотация предоставлена в целях поощрения и стимулирования развития городских поселений Ивановской области, включенных в перечень исторических поселений федерального значения, обеспечивших рост поступлений по налогу на доходы физических лиц, 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сумме 19,4 млн. руб. 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7127" y="2514334"/>
            <a:ext cx="8523518" cy="57156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Дотации на поддержку мер по обеспечению сбалансированности местных бюджетов предоставлены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51885" y="3346264"/>
            <a:ext cx="4203393" cy="154948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tIns="72000" rtlCol="0" anchor="t" anchorCtr="1"/>
          <a:lstStyle/>
          <a:p>
            <a:pPr algn="ctr"/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решение вопросов местного значения, в том числе на погашение просроченной кредиторской задолженности местного бюджета и (или) недопущения её образования (роста) в сумме 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380,0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6729302" y="3109121"/>
            <a:ext cx="265340" cy="211353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2320911" y="3099988"/>
            <a:ext cx="265340" cy="211353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7932194" y="6447812"/>
            <a:ext cx="1098662" cy="2804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15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385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Диаграмма 25"/>
          <p:cNvGraphicFramePr/>
          <p:nvPr>
            <p:extLst>
              <p:ext uri="{D42A27DB-BD31-4B8C-83A1-F6EECF244321}">
                <p14:modId xmlns:p14="http://schemas.microsoft.com/office/powerpoint/2010/main" val="351119820"/>
              </p:ext>
            </p:extLst>
          </p:nvPr>
        </p:nvGraphicFramePr>
        <p:xfrm>
          <a:off x="191590" y="121921"/>
          <a:ext cx="8734696" cy="6592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29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5174" y="268162"/>
            <a:ext cx="8085908" cy="530632"/>
          </a:xfrm>
        </p:spPr>
        <p:txBody>
          <a:bodyPr>
            <a:noAutofit/>
          </a:bodyPr>
          <a:lstStyle/>
          <a:p>
            <a:pPr marL="182880" indent="0" algn="ctr" eaLnBrk="0" fontAlgn="base" hangingPunct="0">
              <a:spcAft>
                <a:spcPct val="0"/>
              </a:spcAft>
              <a:buNone/>
            </a:pPr>
            <a:r>
              <a:rPr lang="ru-RU" sz="225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225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5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сфере межбюджетных </a:t>
            </a:r>
            <a:r>
              <a:rPr lang="ru-RU" sz="225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  <a:endParaRPr lang="ru-RU" sz="225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9226" y="866036"/>
            <a:ext cx="8516986" cy="344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25" b="1" dirty="0"/>
              <a:t>Стимулирующие меры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53924" y="1390984"/>
            <a:ext cx="8516987" cy="74747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нормативов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расходов на содержание органов местного самоуправления </a:t>
            </a:r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их соблюдением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53923" y="3353215"/>
            <a:ext cx="8516988" cy="49840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Оценка качества управления бюджетным процессом органов местного самоуправления муниципальных образований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53924" y="5905399"/>
            <a:ext cx="8518227" cy="55126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Оценка открытости бюджетных данных и участия граждан в бюджетном процессе в муниципальных образованиях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54098" y="2318877"/>
            <a:ext cx="8516986" cy="88022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Заключение соглашений о мерах по социально-экономическому развитию и оздоровлению муниципальных финансов, а также мониторинг выполнения обязательств, предусмотренных данными соглашениями </a:t>
            </a:r>
          </a:p>
        </p:txBody>
      </p:sp>
      <p:sp>
        <p:nvSpPr>
          <p:cNvPr id="6" name="Овал 5"/>
          <p:cNvSpPr/>
          <p:nvPr/>
        </p:nvSpPr>
        <p:spPr>
          <a:xfrm>
            <a:off x="1691680" y="4078649"/>
            <a:ext cx="5852161" cy="163254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год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степень качества – 110 муниципальных образований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степень качества – 31 муниципальных образований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степень качества – 2 муниципальных образования </a:t>
            </a: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462192" y="3868030"/>
            <a:ext cx="271872" cy="194207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003305" y="6520883"/>
            <a:ext cx="1098662" cy="2804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15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404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chemeClr val="accent5">
                <a:lumMod val="20000"/>
                <a:lumOff val="80000"/>
              </a:schemeClr>
            </a:gs>
            <a:gs pos="66000">
              <a:schemeClr val="bg1">
                <a:lumMod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99590" y="951539"/>
            <a:ext cx="76328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Ивановская область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вошла в число 24 субъектов Российской Федерации с высоким качеством (</a:t>
            </a: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степень</a:t>
            </a:r>
            <a:r>
              <a:rPr lang="en-US" alt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региональными финансами</a:t>
            </a:r>
          </a:p>
        </p:txBody>
      </p:sp>
      <p:pic>
        <p:nvPicPr>
          <p:cNvPr id="1025" name="Рисунок 1" descr="https://dtf.avo.ru/documents/33381/356649/Rating_2021_1.jpg/824a276d-da90-32b3-a2d9-26d93e273d4f?t=16355040823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1772816"/>
            <a:ext cx="7632848" cy="4631165"/>
          </a:xfrm>
          <a:prstGeom prst="rect">
            <a:avLst/>
          </a:prstGeom>
          <a:noFill/>
          <a:effectLst>
            <a:glow rad="127000">
              <a:schemeClr val="accent5">
                <a:lumMod val="20000"/>
                <a:lumOff val="80000"/>
              </a:schemeClr>
            </a:glow>
          </a:effectLst>
        </p:spPr>
      </p:pic>
      <p:sp>
        <p:nvSpPr>
          <p:cNvPr id="4" name="Прямоугольник 3"/>
          <p:cNvSpPr/>
          <p:nvPr/>
        </p:nvSpPr>
        <p:spPr>
          <a:xfrm>
            <a:off x="300372" y="171611"/>
            <a:ext cx="82320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alt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СТЕПЕНЬ КАЧЕСТВА УПРАВЛЕНИЯ РЕГИОНАЛЬНЫМИ ФИНАНСАМИ ЗА 2020</a:t>
            </a:r>
            <a:r>
              <a:rPr lang="en-US" alt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b="1" dirty="0" smtClean="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884368" y="6490351"/>
            <a:ext cx="1098662" cy="2804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15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96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888266"/>
              </p:ext>
            </p:extLst>
          </p:nvPr>
        </p:nvGraphicFramePr>
        <p:xfrm>
          <a:off x="35496" y="44626"/>
          <a:ext cx="9073008" cy="6813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3008"/>
              </a:tblGrid>
              <a:tr h="49956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Задачи</a:t>
                      </a:r>
                      <a:r>
                        <a:rPr lang="ru-RU" sz="2400" baseline="0" dirty="0" smtClean="0"/>
                        <a:t> на 2022 год</a:t>
                      </a:r>
                      <a:endParaRPr lang="ru-RU" sz="2400" dirty="0"/>
                    </a:p>
                  </a:txBody>
                  <a:tcPr/>
                </a:tc>
              </a:tr>
              <a:tr h="428203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1. Обеспечение сбалансированности и устойчивости областного бюджета</a:t>
                      </a:r>
                      <a:endParaRPr lang="ru-RU" sz="1600" dirty="0">
                        <a:latin typeface="Trebuchet MS (Основной текст)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6679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600" baseline="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 П</a:t>
                      </a:r>
                      <a:r>
                        <a:rPr lang="ru-RU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остоянный мониторинг и своевременное реагирование на изменение ситуации с наполняемостью бюджета и исполнением бюджетных обязательств</a:t>
                      </a:r>
                      <a:endParaRPr lang="ru-RU" sz="1600" dirty="0">
                        <a:latin typeface="Trebuchet MS (Основной текст)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1989"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rebuchet MS (Основной текст)"/>
                          <a:ea typeface="+mn-ea"/>
                          <a:cs typeface="Times New Roman" panose="02020603050405020304" pitchFamily="18" charset="0"/>
                        </a:rPr>
                        <a:t>3. Удержание уровня коммерческого госдолга Ивановской области на нулевой отметке</a:t>
                      </a:r>
                      <a:endParaRPr lang="ru-RU" sz="1600" dirty="0">
                        <a:latin typeface="Trebuchet MS (Основной текст)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6363">
                <a:tc>
                  <a:txBody>
                    <a:bodyPr/>
                    <a:lstStyle/>
                    <a:p>
                      <a:pPr algn="just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Trebuchet MS (Основной текст)"/>
                          <a:ea typeface="+mn-ea"/>
                          <a:cs typeface="Times New Roman" panose="02020603050405020304" pitchFamily="18" charset="0"/>
                        </a:rPr>
                        <a:t>4. Проведение оценки эффективности налоговых льгот за 2020 год </a:t>
                      </a:r>
                      <a:endParaRPr lang="ru-RU" sz="1600" dirty="0">
                        <a:latin typeface="Trebuchet MS (Основной текст)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64838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5. Расширение перечня оснований для внесения изменений в сводную бюджетную роспись областного бюджета без внесения изменений в закон о бюджете</a:t>
                      </a:r>
                      <a:endParaRPr lang="ru-RU" sz="1600" dirty="0">
                        <a:latin typeface="Trebuchet MS (Основной текст)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15617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6. Осуществление формирования проекта областного бюджета на 2023 - 2025 годы на основе новой структуры государственных программ Ивановской области </a:t>
                      </a:r>
                      <a:endParaRPr lang="ru-RU" sz="1600" dirty="0">
                        <a:latin typeface="Trebuchet MS (Основной текст)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09131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7. Совершенствование процедуры заключения Департаментом финансов соглашений с главами администраций муниципальных образований, являющихся получателями дотаций на выравнивание бюджетной обеспеченности (перевод в </a:t>
                      </a:r>
                      <a:r>
                        <a:rPr lang="ru-RU" sz="160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электронный формат)</a:t>
                      </a:r>
                      <a:endParaRPr lang="ru-RU" sz="1600" dirty="0">
                        <a:latin typeface="Trebuchet MS (Основной текст)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42305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8. Распределение максимального количества субсидий из областного бюджета бюджетам муниципальных образований до начала очередного финансового года законом о</a:t>
                      </a:r>
                      <a:r>
                        <a:rPr lang="en-US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бюджете</a:t>
                      </a:r>
                      <a:endParaRPr lang="ru-RU" sz="1600" dirty="0">
                        <a:latin typeface="Trebuchet MS (Основной текст)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6406">
                <a:tc>
                  <a:txBody>
                    <a:bodyPr/>
                    <a:lstStyle/>
                    <a:p>
                      <a:pPr marL="0" marR="0" lvl="0" indent="0" algn="just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9. Доработка типовых форм договоров (соглашений) о предоставлении субсидии из областного бюджета</a:t>
                      </a:r>
                      <a:r>
                        <a:rPr lang="en-US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между ГРБС и юридическим лицом, индивидуальным предпринимателем, физическим лицом - производителем товаров, работ, услуг</a:t>
                      </a:r>
                      <a:endParaRPr lang="ru-RU" sz="1600" dirty="0">
                        <a:latin typeface="Trebuchet MS (Основной текст)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82275">
                <a:tc>
                  <a:txBody>
                    <a:bodyPr/>
                    <a:lstStyle/>
                    <a:p>
                      <a:pPr algn="just"/>
                      <a:r>
                        <a:rPr lang="ru-RU" sz="1600" dirty="0" smtClean="0">
                          <a:latin typeface="Trebuchet MS (Основной текст)"/>
                          <a:cs typeface="Times New Roman" panose="02020603050405020304" pitchFamily="18" charset="0"/>
                        </a:rPr>
                        <a:t>10. Разработка нового бюджетного прогноза Ивановской области на 2023 - 2035 годы</a:t>
                      </a:r>
                      <a:endParaRPr lang="ru-RU" sz="1600" dirty="0">
                        <a:latin typeface="Trebuchet MS (Основной текст)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025354" y="6577566"/>
            <a:ext cx="1098662" cy="2804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15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r>
              <a:rPr lang="en-US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0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48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2924944"/>
            <a:ext cx="6323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7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5">
                <a:lumMod val="20000"/>
                <a:lumOff val="80000"/>
              </a:schemeClr>
            </a:gs>
            <a:gs pos="83000">
              <a:schemeClr val="bg1"/>
            </a:gs>
            <a:gs pos="24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664" y="187231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ОБЛАСТНОГО БЮДЖЕТА ЗА 20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3306620"/>
              </p:ext>
            </p:extLst>
          </p:nvPr>
        </p:nvGraphicFramePr>
        <p:xfrm>
          <a:off x="107504" y="692696"/>
          <a:ext cx="8856987" cy="578224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800200"/>
                <a:gridCol w="1368152"/>
                <a:gridCol w="1224136"/>
                <a:gridCol w="1152128"/>
                <a:gridCol w="1008112"/>
                <a:gridCol w="1463403"/>
                <a:gridCol w="840856"/>
              </a:tblGrid>
              <a:tr h="53307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9" marR="8059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Законом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 год, млн. руб.</a:t>
                      </a:r>
                    </a:p>
                  </a:txBody>
                  <a:tcPr marL="8059" marR="8059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5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9" marR="8059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68000">
                          <a:schemeClr val="accent5">
                            <a:lumMod val="20000"/>
                            <a:lumOff val="80000"/>
                          </a:schemeClr>
                        </a:gs>
                        <a:gs pos="16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СБР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год, млн. руб.</a:t>
                      </a:r>
                    </a:p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9" marR="8059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в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en-US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году</a:t>
                      </a:r>
                    </a:p>
                  </a:txBody>
                  <a:tcPr marL="8059" marR="8059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 к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году, %</a:t>
                      </a:r>
                    </a:p>
                  </a:txBody>
                  <a:tcPr marL="8059" marR="8059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886136">
                <a:tc vMerge="1">
                  <a:txBody>
                    <a:bodyPr/>
                    <a:lstStyle/>
                    <a:p>
                      <a:pPr algn="ctr" rtl="0" fontAlgn="ctr"/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первоначальной редакции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9" marR="8059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последней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редакции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59" marR="8059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от первоначальных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бюджетных назначений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/>
                </a:tc>
              </a:tr>
              <a:tr h="4302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49 268,7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55 418,8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60 227,4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63 402,1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14 133,40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106,6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70981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</a:t>
                      </a:r>
                      <a:r>
                        <a:rPr lang="ru-RU" sz="1400" b="1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23 163,8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27 476,9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27 476,9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31 046,3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7 882,50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3684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налоговые </a:t>
                      </a:r>
                      <a:r>
                        <a:rPr lang="ru-RU" sz="1400" b="0" i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22 871,3</a:t>
                      </a:r>
                      <a:endParaRPr lang="ru-RU" sz="16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en-US" sz="16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26 826,1</a:t>
                      </a:r>
                      <a:endParaRPr lang="ru-RU" sz="16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en-US" sz="16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26 826,1</a:t>
                      </a:r>
                      <a:endParaRPr lang="ru-RU" sz="16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en-US" sz="16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29 891,4</a:t>
                      </a:r>
                      <a:endParaRPr lang="ru-RU" sz="16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7 020,10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en-US" sz="16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130,1</a:t>
                      </a:r>
                      <a:endParaRPr lang="ru-RU" sz="16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076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неналоговые </a:t>
                      </a:r>
                      <a:r>
                        <a:rPr lang="ru-RU" sz="1400" b="0" i="1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292,5</a:t>
                      </a:r>
                      <a:endParaRPr lang="ru-RU" sz="16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en-US" sz="16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650,7</a:t>
                      </a:r>
                      <a:endParaRPr lang="ru-RU" sz="16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en-US" sz="16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650,7</a:t>
                      </a:r>
                      <a:endParaRPr lang="ru-RU" sz="16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en-US" sz="16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1 154,9</a:t>
                      </a:r>
                      <a:endParaRPr lang="ru-RU" sz="16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862,4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en-US" sz="16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258,9</a:t>
                      </a:r>
                      <a:endParaRPr lang="ru-RU" sz="16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833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езвозмездные </a:t>
                      </a:r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поступления, </a:t>
                      </a:r>
                      <a:endParaRPr lang="ru-RU" sz="1400" b="1" i="0" u="none" strike="noStrike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1400" b="1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26 104,9</a:t>
                      </a:r>
                      <a:endParaRPr lang="ru-RU" sz="16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27 941,9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32 750,5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32 355,8</a:t>
                      </a:r>
                      <a:endParaRPr lang="ru-RU" sz="1600" b="1" i="0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6250,9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89,8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8970">
                <a:tc>
                  <a:txBody>
                    <a:bodyPr/>
                    <a:lstStyle/>
                    <a:p>
                      <a:pPr marL="0" algn="l" defTabSz="914377" rtl="0" eaLnBrk="1" fontAlgn="ctr" latinLnBrk="0" hangingPunct="1"/>
                      <a:r>
                        <a:rPr lang="ru-RU" sz="14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дотация </a:t>
                      </a:r>
                      <a:r>
                        <a:rPr lang="ru-RU" sz="14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                                                                                выравнивание </a:t>
                      </a:r>
                      <a:r>
                        <a:rPr lang="ru-RU" sz="14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бюджетной обеспеченности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1" u="none" strike="noStrike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13 702,3</a:t>
                      </a:r>
                      <a:endParaRPr lang="ru-RU" sz="1600" b="0" i="1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6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917,5</a:t>
                      </a:r>
                      <a:endParaRPr lang="ru-RU" sz="16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6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917,5</a:t>
                      </a:r>
                      <a:endParaRPr lang="ru-RU" sz="16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 </a:t>
                      </a:r>
                      <a:r>
                        <a:rPr lang="ru-RU" sz="16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917,5</a:t>
                      </a:r>
                      <a:endParaRPr lang="ru-RU" sz="1600" b="0" i="1" u="none" strike="noStrike" kern="12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-784,8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ru-RU" sz="16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839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52 744,9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55 803,2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60 709,2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57 832,3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5 087,40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101,0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330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ДЕФИЦИТ/</a:t>
                      </a:r>
                    </a:p>
                    <a:p>
                      <a:pPr algn="l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77" rtl="0" eaLnBrk="1" fontAlgn="ctr" latinLnBrk="0" hangingPunct="1"/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-3 476,2</a:t>
                      </a:r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044" marR="6044" marT="60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384,4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481,8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5 569,8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endParaRPr lang="ru-RU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956376" y="6525344"/>
            <a:ext cx="1081087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015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66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726924877"/>
              </p:ext>
            </p:extLst>
          </p:nvPr>
        </p:nvGraphicFramePr>
        <p:xfrm>
          <a:off x="-119320" y="1885950"/>
          <a:ext cx="9170643" cy="4495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7544" y="33265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b="1" cap="sm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объема государственного </a:t>
            </a:r>
            <a:r>
              <a:rPr lang="ru-RU" b="1" cap="smal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долга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b="1" cap="small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долговой </a:t>
            </a:r>
            <a:r>
              <a:rPr lang="ru-RU" b="1" cap="small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 на областной бюджет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770436581"/>
              </p:ext>
            </p:extLst>
          </p:nvPr>
        </p:nvGraphicFramePr>
        <p:xfrm>
          <a:off x="196548" y="1268760"/>
          <a:ext cx="9045147" cy="2460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956376" y="6525344"/>
            <a:ext cx="1081087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ru-RU"/>
            </a:defPPr>
            <a:lvl1pPr algn="ctr" defTabSz="1015975" fontAlgn="auto">
              <a:spcBef>
                <a:spcPts val="0"/>
              </a:spcBef>
              <a:spcAft>
                <a:spcPts val="0"/>
              </a:spcAft>
              <a:defRPr sz="12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Слайд №</a:t>
            </a:r>
            <a:r>
              <a:rPr lang="en-US" dirty="0"/>
              <a:t> </a:t>
            </a:r>
            <a:r>
              <a:rPr lang="ru-RU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6394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19256" cy="1354162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совершенствованию регионального налогового законодательства Ивановской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области,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в 20</a:t>
            </a:r>
            <a:r>
              <a:rPr lang="en-US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году</a:t>
            </a:r>
            <a:endParaRPr lang="ru-RU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070086915"/>
              </p:ext>
            </p:extLst>
          </p:nvPr>
        </p:nvGraphicFramePr>
        <p:xfrm>
          <a:off x="251520" y="1340768"/>
          <a:ext cx="878497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956376" y="6525344"/>
            <a:ext cx="1081087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015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89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2"/>
          <p:cNvSpPr>
            <a:spLocks noChangeArrowheads="1"/>
          </p:cNvSpPr>
          <p:nvPr/>
        </p:nvSpPr>
        <p:spPr bwMode="auto">
          <a:xfrm>
            <a:off x="0" y="115888"/>
            <a:ext cx="9144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ru-RU" alt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ИНФОРМАЦИЯ ОБ ОБЪЕМЕ НАЛОГОВЫХ ЛЬГОТ, ПРЕДОСТАВЛЕННЫХ  </a:t>
            </a:r>
            <a:r>
              <a:rPr lang="ru-RU" altLang="ru-RU" sz="1800" b="1" dirty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РЕГИОНАЛЬНЫМ </a:t>
            </a:r>
            <a:r>
              <a:rPr lang="ru-RU" altLang="ru-RU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ЗАКОНОДАТЕЛЬСТВОМ</a:t>
            </a:r>
            <a:endParaRPr lang="ru-RU" altLang="ru-RU" sz="1800" dirty="0" smtClean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7823200" y="692696"/>
            <a:ext cx="11303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"/>
              <a:defRPr sz="3200">
                <a:solidFill>
                  <a:schemeClr val="tx2"/>
                </a:solidFill>
                <a:latin typeface="Book Antiqua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"/>
              <a:defRPr sz="2800">
                <a:solidFill>
                  <a:schemeClr val="tx2"/>
                </a:solidFill>
                <a:latin typeface="Book Antiqua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"/>
              <a:defRPr sz="2400">
                <a:solidFill>
                  <a:schemeClr val="tx2"/>
                </a:solidFill>
                <a:latin typeface="Book Antiqua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Char char=""/>
              <a:defRPr sz="2000">
                <a:solidFill>
                  <a:schemeClr val="tx2"/>
                </a:solidFill>
                <a:latin typeface="Book Antiqua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Book Antiqu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Book Antiqu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Book Antiqu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Book Antiqu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itchFamily="18" charset="2"/>
              <a:buChar char=""/>
              <a:defRPr>
                <a:solidFill>
                  <a:schemeClr val="tx2"/>
                </a:solidFill>
                <a:latin typeface="Book Antiqua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dirty="0">
                <a:solidFill>
                  <a:schemeClr val="tx1"/>
                </a:solidFill>
                <a:latin typeface="Times New Roman" pitchFamily="18" charset="0"/>
              </a:rPr>
              <a:t>млн. руб.</a:t>
            </a:r>
            <a:endParaRPr lang="ru-RU" altLang="ru-RU" sz="1800" dirty="0">
              <a:solidFill>
                <a:schemeClr val="tx1"/>
              </a:solidFill>
              <a:latin typeface="Franklin Gothic Book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125190" y="1182392"/>
          <a:ext cx="8893620" cy="5457941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4645149"/>
                <a:gridCol w="1440160"/>
                <a:gridCol w="1368152"/>
                <a:gridCol w="1440159"/>
              </a:tblGrid>
              <a:tr h="6648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(факт)</a:t>
                      </a: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(оценка)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19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ru-RU" sz="19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(прогноз)</a:t>
                      </a:r>
                      <a:endParaRPr lang="ru-RU" sz="1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</a:tr>
              <a:tr h="531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Объем предоставленных налоговых льгот, в том числе: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819,3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2" marR="59682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821,1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841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,5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</a:tr>
              <a:tr h="80280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налогу, взимаемому в связи с применением упрощенной системы налогообложения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539,9</a:t>
                      </a:r>
                    </a:p>
                  </a:txBody>
                  <a:tcPr marL="59682" marR="59682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611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,1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</a:tr>
              <a:tr h="5313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налоговых льгот в фактическом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объеме (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прогнозе)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поступлений налога</a:t>
                      </a: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19,1%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15,1%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4,9%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</a:tr>
              <a:tr h="5314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налогу на имущество организаций</a:t>
                      </a: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2" marR="59682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26,0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</a:tr>
              <a:tr h="5314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налоговых льгот в фактическом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объеме (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прогнозе)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поступлений налога</a:t>
                      </a: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2,0%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1,2%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</a:tr>
              <a:tr h="270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транспортному налогу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2" marR="59682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b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</a:tr>
              <a:tr h="5313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налоговых льгот в фактическом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объеме (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прогнозе)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поступлений налога</a:t>
                      </a: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0,6%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</a:tr>
              <a:tr h="5313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налогу на прибыль организаций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232,9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82" marR="59682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</a:tr>
              <a:tr h="5313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доля налоговых льгот в фактическом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объеме (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прогнозе)</a:t>
                      </a:r>
                      <a:r>
                        <a:rPr lang="ru-RU" sz="1600" b="0" i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поступлений налога</a:t>
                      </a:r>
                    </a:p>
                  </a:txBody>
                  <a:tcPr marL="59685" marR="59685" marT="9527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5,1%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2,3%</a:t>
                      </a:r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3,1%</a:t>
                      </a: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  <a:alpha val="51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956376" y="6525344"/>
            <a:ext cx="1081087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015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221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6000">
              <a:srgbClr val="E5F3F7"/>
            </a:gs>
            <a:gs pos="0">
              <a:schemeClr val="bg1"/>
            </a:gs>
            <a:gs pos="59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16632"/>
            <a:ext cx="878497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ОБЛАСТНОГО БЮДЖЕТА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РЕАЛИЗАЦИЮ РЕГИОНАЛЬНЫХ ПРОЕКТОВ В РАМКАХ НАЦИОНАЛЬНЫХ ПРОЕКТОВ ЗА </a:t>
            </a:r>
            <a:r>
              <a:rPr lang="ru-RU" sz="13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652120" y="302610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7 423,4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sz="1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8152053"/>
              </p:ext>
            </p:extLst>
          </p:nvPr>
        </p:nvGraphicFramePr>
        <p:xfrm>
          <a:off x="5148064" y="3026102"/>
          <a:ext cx="3995936" cy="313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2705992"/>
              </p:ext>
            </p:extLst>
          </p:nvPr>
        </p:nvGraphicFramePr>
        <p:xfrm>
          <a:off x="123189" y="881336"/>
          <a:ext cx="7128792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832419" y="6488464"/>
            <a:ext cx="1098662" cy="2804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15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2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chemeClr val="accent5">
                <a:lumMod val="20000"/>
                <a:lumOff val="80000"/>
              </a:schemeClr>
            </a:gs>
            <a:gs pos="66000">
              <a:schemeClr val="bg1">
                <a:lumMod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 стрелкой 22"/>
          <p:cNvCxnSpPr/>
          <p:nvPr/>
        </p:nvCxnSpPr>
        <p:spPr>
          <a:xfrm flipH="1" flipV="1">
            <a:off x="2812933" y="2899643"/>
            <a:ext cx="523895" cy="408284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V="1">
            <a:off x="5912797" y="2900120"/>
            <a:ext cx="470995" cy="381632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кругленный прямоугольник 57"/>
          <p:cNvSpPr/>
          <p:nvPr/>
        </p:nvSpPr>
        <p:spPr>
          <a:xfrm>
            <a:off x="174033" y="1631083"/>
            <a:ext cx="2371234" cy="103087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лекарственных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препаратов </a:t>
            </a:r>
          </a:p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223,4 млн. руб.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441" y="59071"/>
            <a:ext cx="8810047" cy="531379"/>
          </a:xfrm>
          <a:noFill/>
          <a:ln>
            <a:noFill/>
          </a:ln>
          <a:effectLst>
            <a:outerShdw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ОБЛАСТНОГО БЮДЖЕТА В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ГОДУ, </a:t>
            </a:r>
            <a:r>
              <a:rPr 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ЗАРЕЗЕРВИРОВАННЫЕ НА МЕРОПРИЯТИЯ, СВЯЗАННЫЕ С </a:t>
            </a: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РАСПРОСТРАНЕНИЕМ КОРОНАВИРУСНОЙ ИНФЕКЦИИ 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4553578" y="4609809"/>
            <a:ext cx="7286" cy="436364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Скругленный прямоугольник 36"/>
          <p:cNvSpPr/>
          <p:nvPr/>
        </p:nvSpPr>
        <p:spPr>
          <a:xfrm>
            <a:off x="3159856" y="1629445"/>
            <a:ext cx="2952328" cy="103415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экспресс-тестов на вирусные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антигены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121,5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678572" y="1631084"/>
            <a:ext cx="2303665" cy="10308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Получение, хранение, учет и транспортировка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вакцины     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5,3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3145962" y="3295341"/>
            <a:ext cx="2880320" cy="116557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Израсходовано 456 млн. руб. 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4541272" y="2759836"/>
            <a:ext cx="1180" cy="408284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6660822" y="2937107"/>
            <a:ext cx="2303665" cy="167957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 умерших с подозрением на коронавирусную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инфекцию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1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36,1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84540" y="4835274"/>
            <a:ext cx="2371235" cy="16742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медицинских изделий областным учреждениям здравоохранения Ивановской области</a:t>
            </a:r>
            <a:endParaRPr lang="ru-RU" sz="14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1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19,7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54441" y="2902905"/>
            <a:ext cx="2371235" cy="171377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комплектов реагентов и расходных материалов для диагностики коронавирусной инфекции методом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ПЦР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3,8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59856" y="5152809"/>
            <a:ext cx="2952327" cy="130052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оборудования областным учреждениям здравоохранения Ивановской области        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1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22,7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660822" y="4835274"/>
            <a:ext cx="2303666" cy="16180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стимулирующего характера за дополнительную нагрузку медицинским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работникам                           </a:t>
            </a:r>
          </a:p>
          <a:p>
            <a:pPr algn="ctr" eaLnBrk="1" fontAlgn="auto" hangingPunct="1">
              <a:lnSpc>
                <a:spcPct val="50000"/>
              </a:lnSpc>
              <a:spcBef>
                <a:spcPts val="0"/>
              </a:spcBef>
              <a:spcAft>
                <a:spcPts val="0"/>
              </a:spcAft>
            </a:pPr>
            <a:endParaRPr lang="ru-RU" sz="14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23,5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H="1">
            <a:off x="2587686" y="3851376"/>
            <a:ext cx="487195" cy="2611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6121927" y="3860294"/>
            <a:ext cx="481935" cy="0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2819621" y="4417883"/>
            <a:ext cx="514526" cy="410108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932629" y="4396567"/>
            <a:ext cx="451163" cy="435673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3168138" y="590450"/>
            <a:ext cx="2880320" cy="802471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Резерв средств 500 млн. руб.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7883575" y="6502804"/>
            <a:ext cx="1098662" cy="2804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15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69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chemeClr val="accent5">
                <a:lumMod val="20000"/>
                <a:lumOff val="80000"/>
              </a:schemeClr>
            </a:gs>
            <a:gs pos="66000">
              <a:schemeClr val="bg1">
                <a:lumMod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Диаграмма 22"/>
          <p:cNvGraphicFramePr/>
          <p:nvPr>
            <p:extLst/>
          </p:nvPr>
        </p:nvGraphicFramePr>
        <p:xfrm>
          <a:off x="323528" y="764704"/>
          <a:ext cx="871296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65907" y="188671"/>
            <a:ext cx="83002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ВНЕСЕННЫХ ИЗМЕНЕНИЙ В ЗАКОН О БЮДЖЕТЕ,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932194" y="6447812"/>
            <a:ext cx="1098662" cy="2804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15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8210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chemeClr val="accent5">
                <a:lumMod val="20000"/>
                <a:lumOff val="80000"/>
              </a:schemeClr>
            </a:gs>
            <a:gs pos="66000">
              <a:schemeClr val="bg1">
                <a:lumMod val="9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6222" y="-19261"/>
            <a:ext cx="8085908" cy="449532"/>
          </a:xfrm>
        </p:spPr>
        <p:txBody>
          <a:bodyPr>
            <a:normAutofit/>
          </a:bodyPr>
          <a:lstStyle/>
          <a:p>
            <a:r>
              <a:rPr lang="ru-RU" sz="2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22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межбюджетных отношений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2768" y="467688"/>
            <a:ext cx="8484329" cy="3445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25" b="1" dirty="0"/>
              <a:t>Совершенствование законодательства и нормативно-правовой базы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4511" y="971457"/>
            <a:ext cx="8695657" cy="4654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Ивановской области от 16.12.2019 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72-ОЗ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межбюджетных отношениях в Ивановской области»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28661" y="4521544"/>
            <a:ext cx="8691506" cy="10676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Внесены изменения в постановление Правительства Ивановской области от 23.03.2016 №</a:t>
            </a: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65-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формировании, предоставлении и распределении субсидий из областного бюджета бюджетам муниципальных образований Ивановской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области»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chemeClr val="bg1"/>
                </a:solidFill>
                <a:cs typeface="Times New Roman" panose="02020603050405020304" pitchFamily="18" charset="0"/>
              </a:rPr>
              <a:t>у</a:t>
            </a: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величен до 99% уровень </a:t>
            </a:r>
            <a:r>
              <a:rPr lang="ru-RU" sz="1200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софинансирования</a:t>
            </a: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chemeClr val="bg1"/>
                </a:solidFill>
                <a:cs typeface="Times New Roman" panose="02020603050405020304" pitchFamily="18" charset="0"/>
              </a:rPr>
              <a:t>расходных обязательств муниципальных </a:t>
            </a: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образований, </a:t>
            </a:r>
            <a:r>
              <a:rPr lang="ru-RU" sz="1200" b="1" dirty="0">
                <a:solidFill>
                  <a:schemeClr val="bg1"/>
                </a:solidFill>
                <a:cs typeface="Times New Roman" panose="02020603050405020304" pitchFamily="18" charset="0"/>
              </a:rPr>
              <a:t>в бюджетах которых доля налоговых доходов в течение двух из трех последних </a:t>
            </a: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лет не </a:t>
            </a:r>
            <a:r>
              <a:rPr lang="ru-RU" sz="1200" b="1" dirty="0">
                <a:solidFill>
                  <a:schemeClr val="bg1"/>
                </a:solidFill>
                <a:cs typeface="Times New Roman" panose="02020603050405020304" pitchFamily="18" charset="0"/>
              </a:rPr>
              <a:t>превышала </a:t>
            </a: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10% общего объема доходов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25972" y="5731072"/>
            <a:ext cx="8694195" cy="77275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Департамента финансов Ивановской области от 17.12.2021 № 375 утверждены типовые формы соглашения о предоставлении иного межбюджетного трансферта из областного бюджета бюджету муниципального образования Ивановской области и дополнительных соглашений к нему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24511" y="1612183"/>
            <a:ext cx="4386059" cy="152585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1"/>
          <a:lstStyle/>
          <a:p>
            <a:pPr algn="ctr"/>
            <a:r>
              <a:rPr lang="ru-RU" sz="1100" b="1" dirty="0">
                <a:solidFill>
                  <a:schemeClr val="bg1"/>
                </a:solidFill>
                <a:cs typeface="Times New Roman" panose="02020603050405020304" pitchFamily="18" charset="0"/>
              </a:rPr>
              <a:t>в части приведения в соответствие </a:t>
            </a:r>
            <a:endParaRPr lang="ru-RU" sz="11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ru-RU" sz="11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с </a:t>
            </a:r>
            <a:r>
              <a:rPr lang="ru-RU" sz="1100" b="1" dirty="0">
                <a:solidFill>
                  <a:schemeClr val="bg1"/>
                </a:solidFill>
                <a:cs typeface="Times New Roman" panose="02020603050405020304" pitchFamily="18" charset="0"/>
              </a:rPr>
              <a:t>изменениями БК РФ: </a:t>
            </a:r>
            <a:endParaRPr lang="ru-RU" sz="11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11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- </a:t>
            </a:r>
            <a:r>
              <a:rPr lang="ru-RU" sz="1100" dirty="0">
                <a:solidFill>
                  <a:schemeClr val="bg1"/>
                </a:solidFill>
                <a:cs typeface="Times New Roman" panose="02020603050405020304" pitchFamily="18" charset="0"/>
              </a:rPr>
              <a:t>конкретизированы случаи предоставления иных межбюджетных трансфертов; </a:t>
            </a:r>
          </a:p>
          <a:p>
            <a:pPr>
              <a:lnSpc>
                <a:spcPct val="90000"/>
              </a:lnSpc>
            </a:pPr>
            <a:r>
              <a:rPr lang="ru-RU" sz="11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- </a:t>
            </a:r>
            <a:r>
              <a:rPr lang="ru-RU" sz="11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предусмотрено предоставление «остатков» субсидий при отсутствии в перечне, утверждаемом </a:t>
            </a:r>
            <a:r>
              <a:rPr lang="ru-RU" sz="1100" dirty="0">
                <a:solidFill>
                  <a:schemeClr val="bg1"/>
                </a:solidFill>
                <a:cs typeface="Times New Roman" panose="02020603050405020304" pitchFamily="18" charset="0"/>
              </a:rPr>
              <a:t>законом о бюджете; </a:t>
            </a:r>
          </a:p>
          <a:p>
            <a:pPr>
              <a:lnSpc>
                <a:spcPct val="90000"/>
              </a:lnSpc>
            </a:pPr>
            <a:r>
              <a:rPr lang="ru-RU" sz="11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-  </a:t>
            </a:r>
            <a:r>
              <a:rPr lang="ru-RU" sz="1100" dirty="0">
                <a:solidFill>
                  <a:schemeClr val="bg1"/>
                </a:solidFill>
                <a:cs typeface="Times New Roman" panose="02020603050405020304" pitchFamily="18" charset="0"/>
              </a:rPr>
              <a:t>введена норма, исключающая повторное распределение </a:t>
            </a:r>
            <a:r>
              <a:rPr lang="ru-RU" sz="11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«остатков» субсидий </a:t>
            </a:r>
            <a:r>
              <a:rPr lang="ru-RU" sz="1100" dirty="0">
                <a:solidFill>
                  <a:schemeClr val="bg1"/>
                </a:solidFill>
                <a:cs typeface="Times New Roman" panose="02020603050405020304" pitchFamily="18" charset="0"/>
              </a:rPr>
              <a:t>и иных межбюджетных </a:t>
            </a:r>
            <a:r>
              <a:rPr lang="ru-RU" sz="11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трансфертов в текущем финансовом году</a:t>
            </a:r>
            <a:endParaRPr lang="ru-RU" sz="11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710663" y="1621236"/>
            <a:ext cx="4209505" cy="151680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1"/>
          <a:lstStyle/>
          <a:p>
            <a:pPr algn="ctr">
              <a:lnSpc>
                <a:spcPct val="110000"/>
              </a:lnSpc>
            </a:pPr>
            <a:r>
              <a:rPr lang="ru-RU" sz="1100" b="1" dirty="0">
                <a:solidFill>
                  <a:schemeClr val="bg1"/>
                </a:solidFill>
                <a:cs typeface="Times New Roman" panose="02020603050405020304" pitchFamily="18" charset="0"/>
              </a:rPr>
              <a:t>в части дополнения положениями, способствующими обеспечению сбалансированности местных бюджетов: </a:t>
            </a:r>
          </a:p>
          <a:p>
            <a:pPr>
              <a:lnSpc>
                <a:spcPct val="90000"/>
              </a:lnSpc>
            </a:pPr>
            <a:r>
              <a:rPr lang="ru-RU" sz="1100" b="1" dirty="0">
                <a:solidFill>
                  <a:schemeClr val="bg1"/>
                </a:solidFill>
                <a:cs typeface="Times New Roman" panose="02020603050405020304" pitchFamily="18" charset="0"/>
              </a:rPr>
              <a:t>-  </a:t>
            </a:r>
            <a:r>
              <a:rPr lang="ru-RU" sz="1100" dirty="0">
                <a:solidFill>
                  <a:schemeClr val="bg1"/>
                </a:solidFill>
                <a:cs typeface="Times New Roman" panose="02020603050405020304" pitchFamily="18" charset="0"/>
              </a:rPr>
              <a:t>установлены дополнительные случаи предоставления из областного бюджета </a:t>
            </a:r>
            <a:r>
              <a:rPr lang="ru-RU" sz="11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местным бюджетам дотаций </a:t>
            </a:r>
            <a:r>
              <a:rPr lang="ru-RU" sz="1100" dirty="0">
                <a:solidFill>
                  <a:schemeClr val="bg1"/>
                </a:solidFill>
                <a:cs typeface="Times New Roman" panose="02020603050405020304" pitchFamily="18" charset="0"/>
              </a:rPr>
              <a:t>на </a:t>
            </a:r>
            <a:r>
              <a:rPr lang="ru-RU" sz="11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сбалансированность и иных дотаций;</a:t>
            </a:r>
            <a:endParaRPr lang="ru-RU" sz="11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1100" b="1" dirty="0">
                <a:solidFill>
                  <a:schemeClr val="bg1"/>
                </a:solidFill>
                <a:cs typeface="Times New Roman" panose="02020603050405020304" pitchFamily="18" charset="0"/>
              </a:rPr>
              <a:t>-</a:t>
            </a:r>
            <a:r>
              <a:rPr lang="ru-RU" sz="11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порядок </a:t>
            </a:r>
            <a:r>
              <a:rPr lang="ru-RU" sz="1100" dirty="0">
                <a:solidFill>
                  <a:schemeClr val="bg1"/>
                </a:solidFill>
                <a:cs typeface="Times New Roman" panose="02020603050405020304" pitchFamily="18" charset="0"/>
              </a:rPr>
              <a:t>распределения дотаций на выравнивание бюджетной обеспеченности муниципальных </a:t>
            </a:r>
            <a:r>
              <a:rPr lang="ru-RU" sz="1100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образований дополнен методикой </a:t>
            </a:r>
            <a:r>
              <a:rPr lang="ru-RU" sz="1100" dirty="0" smtClean="0"/>
              <a:t>распределения </a:t>
            </a:r>
            <a:r>
              <a:rPr lang="ru-RU" sz="1100" dirty="0"/>
              <a:t>дотаций на 2022 год, отражающих отдельные показатели (условия)		</a:t>
            </a:r>
          </a:p>
          <a:p>
            <a:pPr>
              <a:lnSpc>
                <a:spcPct val="90000"/>
              </a:lnSpc>
            </a:pPr>
            <a:endParaRPr lang="ru-RU" sz="11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6699992" y="1452887"/>
            <a:ext cx="271872" cy="147569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2319233" y="1447065"/>
            <a:ext cx="265340" cy="142875"/>
          </a:xfrm>
          <a:prstGeom prst="downArrow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24510" y="3279873"/>
            <a:ext cx="8695657" cy="109983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Внесены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Закон Ивановской области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10.10.2005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121-ОЗ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установлении нормативов отчислений в местные бюджеты от отдельных федеральных налогов и сборов, налогов, предусмотренных специальными налоговыми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режимами»</a:t>
            </a:r>
          </a:p>
          <a:p>
            <a:pPr algn="ctr"/>
            <a:r>
              <a:rPr lang="ru-RU" sz="1200" b="1" dirty="0"/>
              <a:t>увеличена с 5% до 7% доля доходов областного бюджета от упрощенной системы налогообложения, </a:t>
            </a:r>
            <a:endParaRPr lang="ru-RU" sz="1200" b="1" dirty="0" smtClean="0"/>
          </a:p>
          <a:p>
            <a:pPr algn="ctr"/>
            <a:r>
              <a:rPr lang="ru-RU" sz="1200" b="1" dirty="0" smtClean="0"/>
              <a:t>передаваемая </a:t>
            </a:r>
            <a:r>
              <a:rPr lang="ru-RU" sz="1200" b="1" dirty="0"/>
              <a:t>в бюджеты городских округов и муниципальных районов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8045338" y="6577566"/>
            <a:ext cx="1098662" cy="28043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159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№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39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8632</TotalTime>
  <Words>1523</Words>
  <Application>Microsoft Office PowerPoint</Application>
  <PresentationFormat>Экран (4:3)</PresentationFormat>
  <Paragraphs>243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15</vt:i4>
      </vt:variant>
    </vt:vector>
  </HeadingPairs>
  <TitlesOfParts>
    <vt:vector size="29" baseType="lpstr">
      <vt:lpstr>Arial</vt:lpstr>
      <vt:lpstr>Calibri</vt:lpstr>
      <vt:lpstr>Century Gothic</vt:lpstr>
      <vt:lpstr>Franklin Gothic Book</vt:lpstr>
      <vt:lpstr>Georgia</vt:lpstr>
      <vt:lpstr>Times New Roman</vt:lpstr>
      <vt:lpstr>Trebuchet MS</vt:lpstr>
      <vt:lpstr>Trebuchet MS (Основной текст)</vt:lpstr>
      <vt:lpstr>Wingdings 2</vt:lpstr>
      <vt:lpstr>Wingdings 3</vt:lpstr>
      <vt:lpstr>Тема Office</vt:lpstr>
      <vt:lpstr>12_Воздушный поток</vt:lpstr>
      <vt:lpstr>1_Тема Office</vt:lpstr>
      <vt:lpstr>Сектор</vt:lpstr>
      <vt:lpstr>Презентация PowerPoint</vt:lpstr>
      <vt:lpstr>Презентация PowerPoint</vt:lpstr>
      <vt:lpstr>Презентация PowerPoint</vt:lpstr>
      <vt:lpstr>Меры по совершенствованию регионального налогового законодательства Ивановской области, принятые в 2021 году</vt:lpstr>
      <vt:lpstr>Презентация PowerPoint</vt:lpstr>
      <vt:lpstr>Презентация PowerPoint</vt:lpstr>
      <vt:lpstr>РАСХОДЫ ОБЛАСТНОГО БЮДЖЕТА В 2021 ГОДУ, ЗАРЕЗЕРВИРОВАННЫЕ НА МЕРОПРИЯТИЯ, СВЯЗАННЫЕ С РАСПРОСТРАНЕНИЕМ КОРОНАВИРУСНОЙ ИНФЕКЦИИ </vt:lpstr>
      <vt:lpstr>Презентация PowerPoint</vt:lpstr>
      <vt:lpstr>Деятельность в сфере межбюджетных отношений</vt:lpstr>
      <vt:lpstr>Деятельность в сфере межбюджетных отношений</vt:lpstr>
      <vt:lpstr>Презентация PowerPoint</vt:lpstr>
      <vt:lpstr>Деятельность в сфере межбюджетных отношений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Антон Н. Щелканов</dc:creator>
  <cp:lastModifiedBy>zheglova.ea</cp:lastModifiedBy>
  <cp:revision>572</cp:revision>
  <cp:lastPrinted>2022-03-14T14:56:28Z</cp:lastPrinted>
  <dcterms:created xsi:type="dcterms:W3CDTF">2015-01-15T12:49:12Z</dcterms:created>
  <dcterms:modified xsi:type="dcterms:W3CDTF">2022-03-17T08:30:48Z</dcterms:modified>
</cp:coreProperties>
</file>