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44FC57-94F3-4FE7-864D-D94E8B776C9C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E3E870-9AA6-4337-98F4-8A9B7640DF84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Органы государственной власти (государственные органы), органы местного самоуправления, органы управления государственными внебюджетными фондами</a:t>
          </a:r>
          <a:endParaRPr lang="ru-RU" sz="2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E9CFE4-3CC1-4F6D-ACBB-0D25F9FD8068}" type="parTrans" cxnId="{A6500679-2475-4B09-8881-CC0F5A860B4B}">
      <dgm:prSet/>
      <dgm:spPr/>
      <dgm:t>
        <a:bodyPr/>
        <a:lstStyle/>
        <a:p>
          <a:endParaRPr lang="ru-RU"/>
        </a:p>
      </dgm:t>
    </dgm:pt>
    <dgm:pt modelId="{AE4B0AB5-2524-4BBB-8901-28D9F5324A6C}" type="sibTrans" cxnId="{A6500679-2475-4B09-8881-CC0F5A860B4B}">
      <dgm:prSet/>
      <dgm:spPr/>
      <dgm:t>
        <a:bodyPr/>
        <a:lstStyle/>
        <a:p>
          <a:endParaRPr lang="ru-RU"/>
        </a:p>
      </dgm:t>
    </dgm:pt>
    <dgm:pt modelId="{A5D3F8BC-0FD5-4E42-8095-BDFE81B3581A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Государственные (муниципальные) учреждения, в том числе находящимися за пределами РФ</a:t>
          </a:r>
          <a:endParaRPr lang="ru-RU" sz="2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61D7B1-0421-404F-9480-6A3F0E889DB1}" type="parTrans" cxnId="{816708D5-F2D3-4182-B4D0-6014581A1E57}">
      <dgm:prSet/>
      <dgm:spPr/>
      <dgm:t>
        <a:bodyPr/>
        <a:lstStyle/>
        <a:p>
          <a:endParaRPr lang="ru-RU"/>
        </a:p>
      </dgm:t>
    </dgm:pt>
    <dgm:pt modelId="{1936DE96-ADB8-4FB0-B2FB-C4029C4294CE}" type="sibTrans" cxnId="{816708D5-F2D3-4182-B4D0-6014581A1E57}">
      <dgm:prSet/>
      <dgm:spPr/>
      <dgm:t>
        <a:bodyPr/>
        <a:lstStyle/>
        <a:p>
          <a:endParaRPr lang="ru-RU"/>
        </a:p>
      </dgm:t>
    </dgm:pt>
    <dgm:pt modelId="{8F901EFC-0345-4E1D-B5C0-246E9C3C4AA2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юридические лица, осуществляющие в соответствии с законодательством РФ бюджетные полномочия получателя бюджетных средств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858612-1C24-4F5A-85CC-16ADE9E70F59}" type="parTrans" cxnId="{0BD4F07B-0501-40A2-B757-E681DC0FEF2E}">
      <dgm:prSet/>
      <dgm:spPr/>
      <dgm:t>
        <a:bodyPr/>
        <a:lstStyle/>
        <a:p>
          <a:endParaRPr lang="ru-RU"/>
        </a:p>
      </dgm:t>
    </dgm:pt>
    <dgm:pt modelId="{5621EE91-1B29-46FE-9EE0-81C3AF0ACFBA}" type="sibTrans" cxnId="{0BD4F07B-0501-40A2-B757-E681DC0FEF2E}">
      <dgm:prSet/>
      <dgm:spPr/>
      <dgm:t>
        <a:bodyPr/>
        <a:lstStyle/>
        <a:p>
          <a:endParaRPr lang="ru-RU"/>
        </a:p>
      </dgm:t>
    </dgm:pt>
    <dgm:pt modelId="{E5065066-F248-451D-94FA-06E08A8F147E}" type="pres">
      <dgm:prSet presAssocID="{9444FC57-94F3-4FE7-864D-D94E8B776C9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D3CFA8-9EF4-47AD-8490-BDAC739E9121}" type="pres">
      <dgm:prSet presAssocID="{C9E3E870-9AA6-4337-98F4-8A9B7640DF84}" presName="node" presStyleLbl="node1" presStyleIdx="0" presStyleCnt="3" custScaleY="89669" custLinFactNeighborX="-26" custLinFactNeighborY="18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8C2E7C-EAF6-4DFE-B6FD-31B987188FF4}" type="pres">
      <dgm:prSet presAssocID="{AE4B0AB5-2524-4BBB-8901-28D9F5324A6C}" presName="sibTrans" presStyleCnt="0"/>
      <dgm:spPr/>
    </dgm:pt>
    <dgm:pt modelId="{DAC158F5-741C-4C5F-B7B3-8D4E86B8A47B}" type="pres">
      <dgm:prSet presAssocID="{A5D3F8BC-0FD5-4E42-8095-BDFE81B3581A}" presName="node" presStyleLbl="node1" presStyleIdx="1" presStyleCnt="3" custScaleY="81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92DBE5-56E5-4EA8-9076-23A56975F9B0}" type="pres">
      <dgm:prSet presAssocID="{1936DE96-ADB8-4FB0-B2FB-C4029C4294CE}" presName="sibTrans" presStyleCnt="0"/>
      <dgm:spPr/>
    </dgm:pt>
    <dgm:pt modelId="{4A885914-F9FA-41FE-99A3-40DB6665C8A9}" type="pres">
      <dgm:prSet presAssocID="{8F901EFC-0345-4E1D-B5C0-246E9C3C4AA2}" presName="node" presStyleLbl="node1" presStyleIdx="2" presStyleCnt="3" custScaleY="81678" custLinFactNeighborX="7319" custLinFactNeighborY="2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D4F07B-0501-40A2-B757-E681DC0FEF2E}" srcId="{9444FC57-94F3-4FE7-864D-D94E8B776C9C}" destId="{8F901EFC-0345-4E1D-B5C0-246E9C3C4AA2}" srcOrd="2" destOrd="0" parTransId="{88858612-1C24-4F5A-85CC-16ADE9E70F59}" sibTransId="{5621EE91-1B29-46FE-9EE0-81C3AF0ACFBA}"/>
    <dgm:cxn modelId="{9535D59F-C989-448E-85F9-3C2E57668799}" type="presOf" srcId="{9444FC57-94F3-4FE7-864D-D94E8B776C9C}" destId="{E5065066-F248-451D-94FA-06E08A8F147E}" srcOrd="0" destOrd="0" presId="urn:microsoft.com/office/officeart/2005/8/layout/default#1"/>
    <dgm:cxn modelId="{62878509-25F0-4C35-AEFA-7B44C32FBCB8}" type="presOf" srcId="{8F901EFC-0345-4E1D-B5C0-246E9C3C4AA2}" destId="{4A885914-F9FA-41FE-99A3-40DB6665C8A9}" srcOrd="0" destOrd="0" presId="urn:microsoft.com/office/officeart/2005/8/layout/default#1"/>
    <dgm:cxn modelId="{A6500679-2475-4B09-8881-CC0F5A860B4B}" srcId="{9444FC57-94F3-4FE7-864D-D94E8B776C9C}" destId="{C9E3E870-9AA6-4337-98F4-8A9B7640DF84}" srcOrd="0" destOrd="0" parTransId="{7BE9CFE4-3CC1-4F6D-ACBB-0D25F9FD8068}" sibTransId="{AE4B0AB5-2524-4BBB-8901-28D9F5324A6C}"/>
    <dgm:cxn modelId="{B2561133-D800-492C-B510-11C130E7376C}" type="presOf" srcId="{A5D3F8BC-0FD5-4E42-8095-BDFE81B3581A}" destId="{DAC158F5-741C-4C5F-B7B3-8D4E86B8A47B}" srcOrd="0" destOrd="0" presId="urn:microsoft.com/office/officeart/2005/8/layout/default#1"/>
    <dgm:cxn modelId="{816708D5-F2D3-4182-B4D0-6014581A1E57}" srcId="{9444FC57-94F3-4FE7-864D-D94E8B776C9C}" destId="{A5D3F8BC-0FD5-4E42-8095-BDFE81B3581A}" srcOrd="1" destOrd="0" parTransId="{AA61D7B1-0421-404F-9480-6A3F0E889DB1}" sibTransId="{1936DE96-ADB8-4FB0-B2FB-C4029C4294CE}"/>
    <dgm:cxn modelId="{9280533D-641C-4A05-AE6A-1BC98A9FB78B}" type="presOf" srcId="{C9E3E870-9AA6-4337-98F4-8A9B7640DF84}" destId="{5AD3CFA8-9EF4-47AD-8490-BDAC739E9121}" srcOrd="0" destOrd="0" presId="urn:microsoft.com/office/officeart/2005/8/layout/default#1"/>
    <dgm:cxn modelId="{9F17335B-32EA-464B-8019-A6886730425C}" type="presParOf" srcId="{E5065066-F248-451D-94FA-06E08A8F147E}" destId="{5AD3CFA8-9EF4-47AD-8490-BDAC739E9121}" srcOrd="0" destOrd="0" presId="urn:microsoft.com/office/officeart/2005/8/layout/default#1"/>
    <dgm:cxn modelId="{9CEC786D-07AE-4A15-9D25-F0A7D107B961}" type="presParOf" srcId="{E5065066-F248-451D-94FA-06E08A8F147E}" destId="{3D8C2E7C-EAF6-4DFE-B6FD-31B987188FF4}" srcOrd="1" destOrd="0" presId="urn:microsoft.com/office/officeart/2005/8/layout/default#1"/>
    <dgm:cxn modelId="{6AA1D998-5AEB-4DC3-AD93-647F6AEDBAE1}" type="presParOf" srcId="{E5065066-F248-451D-94FA-06E08A8F147E}" destId="{DAC158F5-741C-4C5F-B7B3-8D4E86B8A47B}" srcOrd="2" destOrd="0" presId="urn:microsoft.com/office/officeart/2005/8/layout/default#1"/>
    <dgm:cxn modelId="{FC7712CC-4587-443F-AFE5-C89E2216E991}" type="presParOf" srcId="{E5065066-F248-451D-94FA-06E08A8F147E}" destId="{3A92DBE5-56E5-4EA8-9076-23A56975F9B0}" srcOrd="3" destOrd="0" presId="urn:microsoft.com/office/officeart/2005/8/layout/default#1"/>
    <dgm:cxn modelId="{11E96C2C-2E7D-4FF2-9B4C-38CC4A981A17}" type="presParOf" srcId="{E5065066-F248-451D-94FA-06E08A8F147E}" destId="{4A885914-F9FA-41FE-99A3-40DB6665C8A9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F1BDD0-4C46-44BA-B5EC-7EAF363DCD78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2A4FD0-4270-4185-8BC3-0F8736C918CB}">
      <dgm:prSet phldrT="[Текст]" custT="1"/>
      <dgm:spPr>
        <a:solidFill>
          <a:srgbClr val="FFFFFF"/>
        </a:solidFill>
        <a:ln>
          <a:solidFill>
            <a:srgbClr val="FFFFFF"/>
          </a:solidFill>
        </a:ln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340</a:t>
          </a:r>
          <a:endParaRPr lang="ru-RU" sz="2400" b="1" dirty="0">
            <a:solidFill>
              <a:schemeClr val="tx1"/>
            </a:solidFill>
          </a:endParaRPr>
        </a:p>
      </dgm:t>
    </dgm:pt>
    <dgm:pt modelId="{F3392D5C-0AB4-4BFB-B75A-46C52734657D}" type="parTrans" cxnId="{361976D5-D08A-4FB6-9898-C34254926FC2}">
      <dgm:prSet/>
      <dgm:spPr/>
      <dgm:t>
        <a:bodyPr/>
        <a:lstStyle/>
        <a:p>
          <a:endParaRPr lang="ru-RU" sz="2400"/>
        </a:p>
      </dgm:t>
    </dgm:pt>
    <dgm:pt modelId="{478365AF-AB73-4ADF-9FC5-801183C1B711}" type="sibTrans" cxnId="{361976D5-D08A-4FB6-9898-C34254926FC2}">
      <dgm:prSet/>
      <dgm:spPr/>
      <dgm:t>
        <a:bodyPr/>
        <a:lstStyle/>
        <a:p>
          <a:endParaRPr lang="ru-RU" sz="2400"/>
        </a:p>
      </dgm:t>
    </dgm:pt>
    <dgm:pt modelId="{23C71715-9EC0-4404-9764-BF37B68DB2D6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341  441 </a:t>
          </a:r>
        </a:p>
      </dgm:t>
    </dgm:pt>
    <dgm:pt modelId="{4C7DA9E1-D309-4164-87BB-334D780769E4}" type="parTrans" cxnId="{49D7BC81-ACDA-4623-ACE7-C3BB359B72AE}">
      <dgm:prSet custT="1"/>
      <dgm:spPr>
        <a:solidFill>
          <a:srgbClr val="FFFFFF"/>
        </a:solidFill>
        <a:ln>
          <a:solidFill>
            <a:schemeClr val="bg2">
              <a:lumMod val="5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0AC7F93F-6EB6-4A3D-BDDB-0F9D9E252542}" type="sibTrans" cxnId="{49D7BC81-ACDA-4623-ACE7-C3BB359B72AE}">
      <dgm:prSet/>
      <dgm:spPr/>
      <dgm:t>
        <a:bodyPr/>
        <a:lstStyle/>
        <a:p>
          <a:endParaRPr lang="ru-RU" sz="2400"/>
        </a:p>
      </dgm:t>
    </dgm:pt>
    <dgm:pt modelId="{67AE9E9A-9717-4CEB-968C-AA78D588D87F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342  442</a:t>
          </a:r>
          <a:endParaRPr lang="ru-RU" sz="2400" dirty="0">
            <a:solidFill>
              <a:schemeClr val="tx1"/>
            </a:solidFill>
          </a:endParaRPr>
        </a:p>
      </dgm:t>
    </dgm:pt>
    <dgm:pt modelId="{56BFC1E6-6886-46B3-B40B-8DCC55885A85}" type="parTrans" cxnId="{27C3FCFD-4E62-463B-9A47-CCAEC2C329DE}">
      <dgm:prSet custT="1"/>
      <dgm:spPr>
        <a:solidFill>
          <a:srgbClr val="FFFFFF"/>
        </a:solidFill>
        <a:ln>
          <a:solidFill>
            <a:srgbClr val="FFFFFF"/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5D6F8C85-21B6-4C27-B760-BEE92D95E76A}" type="sibTrans" cxnId="{27C3FCFD-4E62-463B-9A47-CCAEC2C329DE}">
      <dgm:prSet/>
      <dgm:spPr/>
      <dgm:t>
        <a:bodyPr/>
        <a:lstStyle/>
        <a:p>
          <a:endParaRPr lang="ru-RU" sz="2400"/>
        </a:p>
      </dgm:t>
    </dgm:pt>
    <dgm:pt modelId="{E7F05DDC-38AC-450F-9F8E-9E7AB4798409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344</a:t>
          </a:r>
          <a:r>
            <a:rPr lang="en-US" sz="2400" dirty="0" smtClean="0">
              <a:solidFill>
                <a:schemeClr val="tx1"/>
              </a:solidFill>
            </a:rPr>
            <a:t> </a:t>
          </a:r>
          <a:r>
            <a:rPr lang="ru-RU" sz="2400" dirty="0" smtClean="0">
              <a:solidFill>
                <a:schemeClr val="tx1"/>
              </a:solidFill>
            </a:rPr>
            <a:t> 444</a:t>
          </a:r>
          <a:endParaRPr lang="ru-RU" sz="2400" dirty="0">
            <a:solidFill>
              <a:schemeClr val="tx1"/>
            </a:solidFill>
          </a:endParaRPr>
        </a:p>
      </dgm:t>
    </dgm:pt>
    <dgm:pt modelId="{4C56D6AC-6D98-45FD-9C5E-CE99A8B63CE2}" type="parTrans" cxnId="{7DB7E9EF-194B-44CD-AC9F-69018F02E291}">
      <dgm:prSet custT="1"/>
      <dgm:spPr>
        <a:solidFill>
          <a:srgbClr val="FFFFFF"/>
        </a:solidFill>
        <a:ln>
          <a:solidFill>
            <a:srgbClr val="FFFFFF"/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2043045E-761E-4DAF-9761-1398CD6928FA}" type="sibTrans" cxnId="{7DB7E9EF-194B-44CD-AC9F-69018F02E291}">
      <dgm:prSet/>
      <dgm:spPr/>
      <dgm:t>
        <a:bodyPr/>
        <a:lstStyle/>
        <a:p>
          <a:endParaRPr lang="ru-RU" sz="2400"/>
        </a:p>
      </dgm:t>
    </dgm:pt>
    <dgm:pt modelId="{EEF26CD0-4799-4022-993B-60C288479007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345  445</a:t>
          </a:r>
          <a:endParaRPr lang="ru-RU" sz="2400" dirty="0">
            <a:solidFill>
              <a:schemeClr val="tx1"/>
            </a:solidFill>
          </a:endParaRPr>
        </a:p>
      </dgm:t>
    </dgm:pt>
    <dgm:pt modelId="{3C77A67D-D27F-447E-A13D-E244FB14E41A}" type="parTrans" cxnId="{EF14CBAE-A5EF-4303-8703-1E31606BCFE9}">
      <dgm:prSet custT="1"/>
      <dgm:spPr>
        <a:solidFill>
          <a:srgbClr val="FFFFFF"/>
        </a:solidFill>
        <a:ln>
          <a:solidFill>
            <a:schemeClr val="bg2">
              <a:lumMod val="5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2970B55E-3ABB-4C94-8771-704CEE230BA9}" type="sibTrans" cxnId="{EF14CBAE-A5EF-4303-8703-1E31606BCFE9}">
      <dgm:prSet/>
      <dgm:spPr/>
      <dgm:t>
        <a:bodyPr/>
        <a:lstStyle/>
        <a:p>
          <a:endParaRPr lang="ru-RU" sz="2400"/>
        </a:p>
      </dgm:t>
    </dgm:pt>
    <dgm:pt modelId="{E5FDA1B8-766F-4B4B-B86A-A196E33A80F0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343   443</a:t>
          </a:r>
          <a:endParaRPr lang="ru-RU" sz="2400" dirty="0">
            <a:solidFill>
              <a:schemeClr val="tx1"/>
            </a:solidFill>
          </a:endParaRPr>
        </a:p>
      </dgm:t>
    </dgm:pt>
    <dgm:pt modelId="{C39199E4-35BF-4C47-88F8-F5898D63D91F}" type="parTrans" cxnId="{8A070140-D165-44E3-A292-D1F0E5F3D07A}">
      <dgm:prSet custT="1"/>
      <dgm:spPr>
        <a:solidFill>
          <a:srgbClr val="FFFFFF"/>
        </a:solidFill>
        <a:ln>
          <a:solidFill>
            <a:schemeClr val="bg2">
              <a:lumMod val="5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AD86DB76-CFA6-4D1C-A1B7-E6E98033D6F8}" type="sibTrans" cxnId="{8A070140-D165-44E3-A292-D1F0E5F3D07A}">
      <dgm:prSet/>
      <dgm:spPr/>
      <dgm:t>
        <a:bodyPr/>
        <a:lstStyle/>
        <a:p>
          <a:endParaRPr lang="ru-RU" sz="2400"/>
        </a:p>
      </dgm:t>
    </dgm:pt>
    <dgm:pt modelId="{0CE0A858-A719-4E8B-909E-EA47D59E19B0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346  446</a:t>
          </a:r>
          <a:endParaRPr lang="ru-RU" sz="2400" dirty="0">
            <a:solidFill>
              <a:schemeClr val="tx1"/>
            </a:solidFill>
          </a:endParaRPr>
        </a:p>
      </dgm:t>
    </dgm:pt>
    <dgm:pt modelId="{07203137-B45A-4D36-98A6-625366B9A991}" type="parTrans" cxnId="{2277B9A8-690B-4A67-B7A2-F94C1F0E507A}">
      <dgm:prSet custT="1"/>
      <dgm:spPr>
        <a:solidFill>
          <a:srgbClr val="FFFFFF"/>
        </a:solidFill>
        <a:ln>
          <a:solidFill>
            <a:srgbClr val="FFFFFF"/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E5960C4C-7B65-4748-9822-0CF3399AB54B}" type="sibTrans" cxnId="{2277B9A8-690B-4A67-B7A2-F94C1F0E507A}">
      <dgm:prSet/>
      <dgm:spPr/>
      <dgm:t>
        <a:bodyPr/>
        <a:lstStyle/>
        <a:p>
          <a:endParaRPr lang="ru-RU" sz="2400"/>
        </a:p>
      </dgm:t>
    </dgm:pt>
    <dgm:pt modelId="{CAC76C08-C880-4E12-9AB7-DC37C1ECA377}">
      <dgm:prSet phldrT="[Текст]" custT="1"/>
      <dgm:spPr>
        <a:solidFill>
          <a:schemeClr val="bg2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347</a:t>
          </a:r>
          <a:r>
            <a:rPr lang="en-US" sz="2400" dirty="0" smtClean="0">
              <a:solidFill>
                <a:schemeClr val="tx1"/>
              </a:solidFill>
            </a:rPr>
            <a:t> </a:t>
          </a:r>
          <a:r>
            <a:rPr lang="ru-RU" sz="2400" dirty="0" smtClean="0">
              <a:solidFill>
                <a:schemeClr val="tx1"/>
              </a:solidFill>
            </a:rPr>
            <a:t> 447</a:t>
          </a:r>
          <a:endParaRPr lang="ru-RU" sz="2400" dirty="0">
            <a:solidFill>
              <a:schemeClr val="tx1"/>
            </a:solidFill>
          </a:endParaRPr>
        </a:p>
      </dgm:t>
    </dgm:pt>
    <dgm:pt modelId="{BAB03C36-F54D-49D0-BFF2-29EF28BC408A}" type="parTrans" cxnId="{C9B867C9-B016-469F-8FE2-6A27332BC991}">
      <dgm:prSet custT="1"/>
      <dgm:spPr>
        <a:solidFill>
          <a:srgbClr val="FFFFFF"/>
        </a:solidFill>
        <a:ln>
          <a:solidFill>
            <a:schemeClr val="bg2">
              <a:lumMod val="5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B69DF1BF-4D95-412D-B326-20C0DDBC045C}" type="sibTrans" cxnId="{C9B867C9-B016-469F-8FE2-6A27332BC991}">
      <dgm:prSet/>
      <dgm:spPr/>
      <dgm:t>
        <a:bodyPr/>
        <a:lstStyle/>
        <a:p>
          <a:endParaRPr lang="ru-RU" sz="2400"/>
        </a:p>
      </dgm:t>
    </dgm:pt>
    <dgm:pt modelId="{A32E9441-F178-426B-9715-2E32DFE89230}">
      <dgm:prSet phldrT="[Текст]" custT="1"/>
      <dgm:spPr>
        <a:solidFill>
          <a:schemeClr val="bg2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2400" b="0" dirty="0" smtClean="0">
              <a:solidFill>
                <a:schemeClr val="tx1"/>
              </a:solidFill>
            </a:rPr>
            <a:t>349</a:t>
          </a:r>
          <a:r>
            <a:rPr lang="en-US" sz="2400" b="0" dirty="0" smtClean="0">
              <a:solidFill>
                <a:schemeClr val="tx1"/>
              </a:solidFill>
            </a:rPr>
            <a:t> </a:t>
          </a:r>
          <a:r>
            <a:rPr lang="ru-RU" sz="2400" b="0" dirty="0" smtClean="0">
              <a:solidFill>
                <a:schemeClr val="tx1"/>
              </a:solidFill>
            </a:rPr>
            <a:t> 449</a:t>
          </a:r>
        </a:p>
      </dgm:t>
    </dgm:pt>
    <dgm:pt modelId="{306F0C44-945A-4A8A-917D-F89C1989DA4D}" type="parTrans" cxnId="{7F683EAE-75EB-47A0-ADB3-23F3E46B0942}">
      <dgm:prSet custT="1"/>
      <dgm:spPr>
        <a:solidFill>
          <a:srgbClr val="FFFFFF"/>
        </a:solidFill>
        <a:ln>
          <a:solidFill>
            <a:srgbClr val="FFFFFF"/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0E1C0B5C-E9A5-4C33-8A15-F9914216C490}" type="sibTrans" cxnId="{7F683EAE-75EB-47A0-ADB3-23F3E46B0942}">
      <dgm:prSet/>
      <dgm:spPr/>
      <dgm:t>
        <a:bodyPr/>
        <a:lstStyle/>
        <a:p>
          <a:endParaRPr lang="ru-RU" sz="2400"/>
        </a:p>
      </dgm:t>
    </dgm:pt>
    <dgm:pt modelId="{00C8C4D4-130D-4B5E-8A5C-470A3F05BCA6}">
      <dgm:prSet phldrT="[Текст]"/>
      <dgm:spPr>
        <a:prstGeom prst="rect">
          <a:avLst/>
        </a:prstGeom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endParaRPr lang="ru-RU" dirty="0"/>
        </a:p>
      </dgm:t>
    </dgm:pt>
    <dgm:pt modelId="{2FE39815-5639-4237-84DF-5251E7CB6A08}" type="parTrans" cxnId="{439D4975-9057-47BB-BC70-0C6226B8E6E7}">
      <dgm:prSet/>
      <dgm:spPr/>
      <dgm:t>
        <a:bodyPr/>
        <a:lstStyle/>
        <a:p>
          <a:endParaRPr lang="ru-RU" sz="2400"/>
        </a:p>
      </dgm:t>
    </dgm:pt>
    <dgm:pt modelId="{9DC84E11-A42C-4477-BB7F-0466A4E34FD2}" type="sibTrans" cxnId="{439D4975-9057-47BB-BC70-0C6226B8E6E7}">
      <dgm:prSet/>
      <dgm:spPr/>
      <dgm:t>
        <a:bodyPr/>
        <a:lstStyle/>
        <a:p>
          <a:endParaRPr lang="ru-RU" sz="2400"/>
        </a:p>
      </dgm:t>
    </dgm:pt>
    <dgm:pt modelId="{9FB10194-C9DA-485F-BA4D-7D4ACA924A7D}" type="pres">
      <dgm:prSet presAssocID="{CEF1BDD0-4C46-44BA-B5EC-7EAF363DCD7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2963DF-88C3-4640-878A-EB5313307F36}" type="pres">
      <dgm:prSet presAssocID="{B02A4FD0-4270-4185-8BC3-0F8736C918CB}" presName="centerShape" presStyleLbl="node0" presStyleIdx="0" presStyleCnt="1" custScaleY="70500" custLinFactNeighborY="-4818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3114314-C535-457F-86A2-BE0D6EE2FD37}" type="pres">
      <dgm:prSet presAssocID="{4C7DA9E1-D309-4164-87BB-334D780769E4}" presName="Name9" presStyleLbl="parChTrans1D2" presStyleIdx="0" presStyleCnt="8"/>
      <dgm:spPr/>
      <dgm:t>
        <a:bodyPr/>
        <a:lstStyle/>
        <a:p>
          <a:endParaRPr lang="ru-RU"/>
        </a:p>
      </dgm:t>
    </dgm:pt>
    <dgm:pt modelId="{D7EE2B98-559B-4F81-A3A2-6991E130F416}" type="pres">
      <dgm:prSet presAssocID="{4C7DA9E1-D309-4164-87BB-334D780769E4}" presName="connTx" presStyleLbl="parChTrans1D2" presStyleIdx="0" presStyleCnt="8"/>
      <dgm:spPr/>
      <dgm:t>
        <a:bodyPr/>
        <a:lstStyle/>
        <a:p>
          <a:endParaRPr lang="ru-RU"/>
        </a:p>
      </dgm:t>
    </dgm:pt>
    <dgm:pt modelId="{F3E30758-BFA7-401A-8CCB-3DEDA7B0648F}" type="pres">
      <dgm:prSet presAssocID="{23C71715-9EC0-4404-9764-BF37B68DB2D6}" presName="node" presStyleLbl="node1" presStyleIdx="0" presStyleCnt="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BD266D97-B44D-4CE0-9F52-544F143119AA}" type="pres">
      <dgm:prSet presAssocID="{56BFC1E6-6886-46B3-B40B-8DCC55885A85}" presName="Name9" presStyleLbl="parChTrans1D2" presStyleIdx="1" presStyleCnt="8"/>
      <dgm:spPr/>
      <dgm:t>
        <a:bodyPr/>
        <a:lstStyle/>
        <a:p>
          <a:endParaRPr lang="ru-RU"/>
        </a:p>
      </dgm:t>
    </dgm:pt>
    <dgm:pt modelId="{07A1D348-1106-4A6B-B17B-B4419E3E2B5E}" type="pres">
      <dgm:prSet presAssocID="{56BFC1E6-6886-46B3-B40B-8DCC55885A85}" presName="connTx" presStyleLbl="parChTrans1D2" presStyleIdx="1" presStyleCnt="8"/>
      <dgm:spPr/>
      <dgm:t>
        <a:bodyPr/>
        <a:lstStyle/>
        <a:p>
          <a:endParaRPr lang="ru-RU"/>
        </a:p>
      </dgm:t>
    </dgm:pt>
    <dgm:pt modelId="{F9BA5824-9490-40CC-9C15-6931D2CF7140}" type="pres">
      <dgm:prSet presAssocID="{67AE9E9A-9717-4CEB-968C-AA78D588D87F}" presName="node" presStyleLbl="node1" presStyleIdx="1" presStyleCnt="8" custRadScaleRad="129545" custRadScaleInc="-2028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6A8C465-668D-4FB0-AB3C-511F8CDF9678}" type="pres">
      <dgm:prSet presAssocID="{C39199E4-35BF-4C47-88F8-F5898D63D91F}" presName="Name9" presStyleLbl="parChTrans1D2" presStyleIdx="2" presStyleCnt="8"/>
      <dgm:spPr/>
      <dgm:t>
        <a:bodyPr/>
        <a:lstStyle/>
        <a:p>
          <a:endParaRPr lang="ru-RU"/>
        </a:p>
      </dgm:t>
    </dgm:pt>
    <dgm:pt modelId="{7D317185-B0AC-4CD3-A2FF-503E9F6E3E4C}" type="pres">
      <dgm:prSet presAssocID="{C39199E4-35BF-4C47-88F8-F5898D63D91F}" presName="connTx" presStyleLbl="parChTrans1D2" presStyleIdx="2" presStyleCnt="8"/>
      <dgm:spPr/>
      <dgm:t>
        <a:bodyPr/>
        <a:lstStyle/>
        <a:p>
          <a:endParaRPr lang="ru-RU"/>
        </a:p>
      </dgm:t>
    </dgm:pt>
    <dgm:pt modelId="{EF42F83D-6358-4446-AEA7-F69EC09BD678}" type="pres">
      <dgm:prSet presAssocID="{E5FDA1B8-766F-4B4B-B86A-A196E33A80F0}" presName="node" presStyleLbl="node1" presStyleIdx="2" presStyleCnt="8" custRadScaleRad="8402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09C8242-C636-4054-8BEA-6B4C2D7D9A35}" type="pres">
      <dgm:prSet presAssocID="{4C56D6AC-6D98-45FD-9C5E-CE99A8B63CE2}" presName="Name9" presStyleLbl="parChTrans1D2" presStyleIdx="3" presStyleCnt="8"/>
      <dgm:spPr/>
      <dgm:t>
        <a:bodyPr/>
        <a:lstStyle/>
        <a:p>
          <a:endParaRPr lang="ru-RU"/>
        </a:p>
      </dgm:t>
    </dgm:pt>
    <dgm:pt modelId="{9B2D2B09-4750-4D95-9E7B-993795E6C151}" type="pres">
      <dgm:prSet presAssocID="{4C56D6AC-6D98-45FD-9C5E-CE99A8B63CE2}" presName="connTx" presStyleLbl="parChTrans1D2" presStyleIdx="3" presStyleCnt="8"/>
      <dgm:spPr/>
      <dgm:t>
        <a:bodyPr/>
        <a:lstStyle/>
        <a:p>
          <a:endParaRPr lang="ru-RU"/>
        </a:p>
      </dgm:t>
    </dgm:pt>
    <dgm:pt modelId="{F06269D1-5C82-4453-B105-FE8229B81BA3}" type="pres">
      <dgm:prSet presAssocID="{E7F05DDC-38AC-450F-9F8E-9E7AB4798409}" presName="node" presStyleLbl="node1" presStyleIdx="3" presStyleCnt="8" custRadScaleRad="129546" custRadScaleInc="2028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8C1F0DB8-02B8-4E8D-92E9-0FB8DA29D362}" type="pres">
      <dgm:prSet presAssocID="{3C77A67D-D27F-447E-A13D-E244FB14E41A}" presName="Name9" presStyleLbl="parChTrans1D2" presStyleIdx="4" presStyleCnt="8"/>
      <dgm:spPr/>
      <dgm:t>
        <a:bodyPr/>
        <a:lstStyle/>
        <a:p>
          <a:endParaRPr lang="ru-RU"/>
        </a:p>
      </dgm:t>
    </dgm:pt>
    <dgm:pt modelId="{BCDCAA63-EF03-49D2-AE66-9F39C664691E}" type="pres">
      <dgm:prSet presAssocID="{3C77A67D-D27F-447E-A13D-E244FB14E41A}" presName="connTx" presStyleLbl="parChTrans1D2" presStyleIdx="4" presStyleCnt="8"/>
      <dgm:spPr/>
      <dgm:t>
        <a:bodyPr/>
        <a:lstStyle/>
        <a:p>
          <a:endParaRPr lang="ru-RU"/>
        </a:p>
      </dgm:t>
    </dgm:pt>
    <dgm:pt modelId="{963F03C1-E091-44FF-8D54-486073DA8B6D}" type="pres">
      <dgm:prSet presAssocID="{EEF26CD0-4799-4022-993B-60C288479007}" presName="node" presStyleLbl="node1" presStyleIdx="4" presStyleCnt="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DC23DD81-7071-49AE-90F3-ADEF2962B56D}" type="pres">
      <dgm:prSet presAssocID="{07203137-B45A-4D36-98A6-625366B9A991}" presName="Name9" presStyleLbl="parChTrans1D2" presStyleIdx="5" presStyleCnt="8"/>
      <dgm:spPr/>
      <dgm:t>
        <a:bodyPr/>
        <a:lstStyle/>
        <a:p>
          <a:endParaRPr lang="ru-RU"/>
        </a:p>
      </dgm:t>
    </dgm:pt>
    <dgm:pt modelId="{48169230-92D9-446B-B302-42B59306F9F3}" type="pres">
      <dgm:prSet presAssocID="{07203137-B45A-4D36-98A6-625366B9A991}" presName="connTx" presStyleLbl="parChTrans1D2" presStyleIdx="5" presStyleCnt="8"/>
      <dgm:spPr/>
      <dgm:t>
        <a:bodyPr/>
        <a:lstStyle/>
        <a:p>
          <a:endParaRPr lang="ru-RU"/>
        </a:p>
      </dgm:t>
    </dgm:pt>
    <dgm:pt modelId="{62C68178-CCAD-4B2F-B894-E8E88C3BDEE1}" type="pres">
      <dgm:prSet presAssocID="{0CE0A858-A719-4E8B-909E-EA47D59E19B0}" presName="node" presStyleLbl="node1" presStyleIdx="5" presStyleCnt="8" custRadScaleRad="128755" custRadScaleInc="-2212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4DC15D45-8C32-409B-AC44-3473EF3FFCE6}" type="pres">
      <dgm:prSet presAssocID="{BAB03C36-F54D-49D0-BFF2-29EF28BC408A}" presName="Name9" presStyleLbl="parChTrans1D2" presStyleIdx="6" presStyleCnt="8"/>
      <dgm:spPr/>
      <dgm:t>
        <a:bodyPr/>
        <a:lstStyle/>
        <a:p>
          <a:endParaRPr lang="ru-RU"/>
        </a:p>
      </dgm:t>
    </dgm:pt>
    <dgm:pt modelId="{C59DCFC5-4DE0-4AC0-BCA5-8D4839D3F3C4}" type="pres">
      <dgm:prSet presAssocID="{BAB03C36-F54D-49D0-BFF2-29EF28BC408A}" presName="connTx" presStyleLbl="parChTrans1D2" presStyleIdx="6" presStyleCnt="8"/>
      <dgm:spPr/>
      <dgm:t>
        <a:bodyPr/>
        <a:lstStyle/>
        <a:p>
          <a:endParaRPr lang="ru-RU"/>
        </a:p>
      </dgm:t>
    </dgm:pt>
    <dgm:pt modelId="{FBCA2388-DDDE-4CBF-9FD4-9B44FCA15B9B}" type="pres">
      <dgm:prSet presAssocID="{CAC76C08-C880-4E12-9AB7-DC37C1ECA377}" presName="node" presStyleLbl="node1" presStyleIdx="6" presStyleCnt="8" custRadScaleRad="82810" custRadScaleInc="373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1B581C5E-CC8E-4F7D-B61C-43FFF8376AB5}" type="pres">
      <dgm:prSet presAssocID="{306F0C44-945A-4A8A-917D-F89C1989DA4D}" presName="Name9" presStyleLbl="parChTrans1D2" presStyleIdx="7" presStyleCnt="8"/>
      <dgm:spPr/>
      <dgm:t>
        <a:bodyPr/>
        <a:lstStyle/>
        <a:p>
          <a:endParaRPr lang="ru-RU"/>
        </a:p>
      </dgm:t>
    </dgm:pt>
    <dgm:pt modelId="{1F21C40D-F571-41F3-94CA-82057C98A149}" type="pres">
      <dgm:prSet presAssocID="{306F0C44-945A-4A8A-917D-F89C1989DA4D}" presName="connTx" presStyleLbl="parChTrans1D2" presStyleIdx="7" presStyleCnt="8"/>
      <dgm:spPr/>
      <dgm:t>
        <a:bodyPr/>
        <a:lstStyle/>
        <a:p>
          <a:endParaRPr lang="ru-RU"/>
        </a:p>
      </dgm:t>
    </dgm:pt>
    <dgm:pt modelId="{582A2082-AD64-4E7B-B86D-9AF5BF29AB8D}" type="pres">
      <dgm:prSet presAssocID="{A32E9441-F178-426B-9715-2E32DFE89230}" presName="node" presStyleLbl="node1" presStyleIdx="7" presStyleCnt="8" custRadScaleRad="128755" custRadScaleInc="2212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</dgm:ptLst>
  <dgm:cxnLst>
    <dgm:cxn modelId="{B0657056-E6AE-4874-A671-6929584360EE}" type="presOf" srcId="{4C56D6AC-6D98-45FD-9C5E-CE99A8B63CE2}" destId="{9B2D2B09-4750-4D95-9E7B-993795E6C151}" srcOrd="1" destOrd="0" presId="urn:microsoft.com/office/officeart/2005/8/layout/radial1"/>
    <dgm:cxn modelId="{EA84296D-B23A-4C53-B57A-B37775D3ADE9}" type="presOf" srcId="{306F0C44-945A-4A8A-917D-F89C1989DA4D}" destId="{1F21C40D-F571-41F3-94CA-82057C98A149}" srcOrd="1" destOrd="0" presId="urn:microsoft.com/office/officeart/2005/8/layout/radial1"/>
    <dgm:cxn modelId="{7F683EAE-75EB-47A0-ADB3-23F3E46B0942}" srcId="{B02A4FD0-4270-4185-8BC3-0F8736C918CB}" destId="{A32E9441-F178-426B-9715-2E32DFE89230}" srcOrd="7" destOrd="0" parTransId="{306F0C44-945A-4A8A-917D-F89C1989DA4D}" sibTransId="{0E1C0B5C-E9A5-4C33-8A15-F9914216C490}"/>
    <dgm:cxn modelId="{575EFCF7-0A71-49AB-AFF9-A70B196A0D11}" type="presOf" srcId="{3C77A67D-D27F-447E-A13D-E244FB14E41A}" destId="{BCDCAA63-EF03-49D2-AE66-9F39C664691E}" srcOrd="1" destOrd="0" presId="urn:microsoft.com/office/officeart/2005/8/layout/radial1"/>
    <dgm:cxn modelId="{C9B867C9-B016-469F-8FE2-6A27332BC991}" srcId="{B02A4FD0-4270-4185-8BC3-0F8736C918CB}" destId="{CAC76C08-C880-4E12-9AB7-DC37C1ECA377}" srcOrd="6" destOrd="0" parTransId="{BAB03C36-F54D-49D0-BFF2-29EF28BC408A}" sibTransId="{B69DF1BF-4D95-412D-B326-20C0DDBC045C}"/>
    <dgm:cxn modelId="{2277B9A8-690B-4A67-B7A2-F94C1F0E507A}" srcId="{B02A4FD0-4270-4185-8BC3-0F8736C918CB}" destId="{0CE0A858-A719-4E8B-909E-EA47D59E19B0}" srcOrd="5" destOrd="0" parTransId="{07203137-B45A-4D36-98A6-625366B9A991}" sibTransId="{E5960C4C-7B65-4748-9822-0CF3399AB54B}"/>
    <dgm:cxn modelId="{439D4975-9057-47BB-BC70-0C6226B8E6E7}" srcId="{CEF1BDD0-4C46-44BA-B5EC-7EAF363DCD78}" destId="{00C8C4D4-130D-4B5E-8A5C-470A3F05BCA6}" srcOrd="1" destOrd="0" parTransId="{2FE39815-5639-4237-84DF-5251E7CB6A08}" sibTransId="{9DC84E11-A42C-4477-BB7F-0466A4E34FD2}"/>
    <dgm:cxn modelId="{DF71C30F-CE08-42CF-B8B5-570CA4B76CD0}" type="presOf" srcId="{306F0C44-945A-4A8A-917D-F89C1989DA4D}" destId="{1B581C5E-CC8E-4F7D-B61C-43FFF8376AB5}" srcOrd="0" destOrd="0" presId="urn:microsoft.com/office/officeart/2005/8/layout/radial1"/>
    <dgm:cxn modelId="{2FE6BC5C-846C-4453-A077-73E50E6C0D0D}" type="presOf" srcId="{07203137-B45A-4D36-98A6-625366B9A991}" destId="{DC23DD81-7071-49AE-90F3-ADEF2962B56D}" srcOrd="0" destOrd="0" presId="urn:microsoft.com/office/officeart/2005/8/layout/radial1"/>
    <dgm:cxn modelId="{F44341C3-612B-4F34-ADD9-0C4A8F8DAB22}" type="presOf" srcId="{EEF26CD0-4799-4022-993B-60C288479007}" destId="{963F03C1-E091-44FF-8D54-486073DA8B6D}" srcOrd="0" destOrd="0" presId="urn:microsoft.com/office/officeart/2005/8/layout/radial1"/>
    <dgm:cxn modelId="{27C3FCFD-4E62-463B-9A47-CCAEC2C329DE}" srcId="{B02A4FD0-4270-4185-8BC3-0F8736C918CB}" destId="{67AE9E9A-9717-4CEB-968C-AA78D588D87F}" srcOrd="1" destOrd="0" parTransId="{56BFC1E6-6886-46B3-B40B-8DCC55885A85}" sibTransId="{5D6F8C85-21B6-4C27-B760-BEE92D95E76A}"/>
    <dgm:cxn modelId="{830308A3-C93D-4B00-A0A7-FF32CF49DEFA}" type="presOf" srcId="{23C71715-9EC0-4404-9764-BF37B68DB2D6}" destId="{F3E30758-BFA7-401A-8CCB-3DEDA7B0648F}" srcOrd="0" destOrd="0" presId="urn:microsoft.com/office/officeart/2005/8/layout/radial1"/>
    <dgm:cxn modelId="{03E632CB-E37B-4EE4-9B4C-359BB708770C}" type="presOf" srcId="{C39199E4-35BF-4C47-88F8-F5898D63D91F}" destId="{7D317185-B0AC-4CD3-A2FF-503E9F6E3E4C}" srcOrd="1" destOrd="0" presId="urn:microsoft.com/office/officeart/2005/8/layout/radial1"/>
    <dgm:cxn modelId="{7DB7E9EF-194B-44CD-AC9F-69018F02E291}" srcId="{B02A4FD0-4270-4185-8BC3-0F8736C918CB}" destId="{E7F05DDC-38AC-450F-9F8E-9E7AB4798409}" srcOrd="3" destOrd="0" parTransId="{4C56D6AC-6D98-45FD-9C5E-CE99A8B63CE2}" sibTransId="{2043045E-761E-4DAF-9761-1398CD6928FA}"/>
    <dgm:cxn modelId="{9F8611B3-F528-4755-A08B-18732676E000}" type="presOf" srcId="{56BFC1E6-6886-46B3-B40B-8DCC55885A85}" destId="{BD266D97-B44D-4CE0-9F52-544F143119AA}" srcOrd="0" destOrd="0" presId="urn:microsoft.com/office/officeart/2005/8/layout/radial1"/>
    <dgm:cxn modelId="{49D7BC81-ACDA-4623-ACE7-C3BB359B72AE}" srcId="{B02A4FD0-4270-4185-8BC3-0F8736C918CB}" destId="{23C71715-9EC0-4404-9764-BF37B68DB2D6}" srcOrd="0" destOrd="0" parTransId="{4C7DA9E1-D309-4164-87BB-334D780769E4}" sibTransId="{0AC7F93F-6EB6-4A3D-BDDB-0F9D9E252542}"/>
    <dgm:cxn modelId="{841626BF-ADA2-44A3-93CD-05BFBBB62B30}" type="presOf" srcId="{4C7DA9E1-D309-4164-87BB-334D780769E4}" destId="{53114314-C535-457F-86A2-BE0D6EE2FD37}" srcOrd="0" destOrd="0" presId="urn:microsoft.com/office/officeart/2005/8/layout/radial1"/>
    <dgm:cxn modelId="{CDAE9F19-45A1-4F3F-9E49-88861E48D30F}" type="presOf" srcId="{B02A4FD0-4270-4185-8BC3-0F8736C918CB}" destId="{B12963DF-88C3-4640-878A-EB5313307F36}" srcOrd="0" destOrd="0" presId="urn:microsoft.com/office/officeart/2005/8/layout/radial1"/>
    <dgm:cxn modelId="{EF14CBAE-A5EF-4303-8703-1E31606BCFE9}" srcId="{B02A4FD0-4270-4185-8BC3-0F8736C918CB}" destId="{EEF26CD0-4799-4022-993B-60C288479007}" srcOrd="4" destOrd="0" parTransId="{3C77A67D-D27F-447E-A13D-E244FB14E41A}" sibTransId="{2970B55E-3ABB-4C94-8771-704CEE230BA9}"/>
    <dgm:cxn modelId="{90A2E707-8348-4189-AB8A-9B9D5E9F2710}" type="presOf" srcId="{56BFC1E6-6886-46B3-B40B-8DCC55885A85}" destId="{07A1D348-1106-4A6B-B17B-B4419E3E2B5E}" srcOrd="1" destOrd="0" presId="urn:microsoft.com/office/officeart/2005/8/layout/radial1"/>
    <dgm:cxn modelId="{C0C1F50B-4B0E-4017-92F0-1354E0628CE7}" type="presOf" srcId="{BAB03C36-F54D-49D0-BFF2-29EF28BC408A}" destId="{4DC15D45-8C32-409B-AC44-3473EF3FFCE6}" srcOrd="0" destOrd="0" presId="urn:microsoft.com/office/officeart/2005/8/layout/radial1"/>
    <dgm:cxn modelId="{8A070140-D165-44E3-A292-D1F0E5F3D07A}" srcId="{B02A4FD0-4270-4185-8BC3-0F8736C918CB}" destId="{E5FDA1B8-766F-4B4B-B86A-A196E33A80F0}" srcOrd="2" destOrd="0" parTransId="{C39199E4-35BF-4C47-88F8-F5898D63D91F}" sibTransId="{AD86DB76-CFA6-4D1C-A1B7-E6E98033D6F8}"/>
    <dgm:cxn modelId="{5A0F079A-56E0-4CD7-972F-2465818F34A6}" type="presOf" srcId="{E7F05DDC-38AC-450F-9F8E-9E7AB4798409}" destId="{F06269D1-5C82-4453-B105-FE8229B81BA3}" srcOrd="0" destOrd="0" presId="urn:microsoft.com/office/officeart/2005/8/layout/radial1"/>
    <dgm:cxn modelId="{B5115E50-D72B-4D8F-A621-BABBB868764B}" type="presOf" srcId="{4C7DA9E1-D309-4164-87BB-334D780769E4}" destId="{D7EE2B98-559B-4F81-A3A2-6991E130F416}" srcOrd="1" destOrd="0" presId="urn:microsoft.com/office/officeart/2005/8/layout/radial1"/>
    <dgm:cxn modelId="{361976D5-D08A-4FB6-9898-C34254926FC2}" srcId="{CEF1BDD0-4C46-44BA-B5EC-7EAF363DCD78}" destId="{B02A4FD0-4270-4185-8BC3-0F8736C918CB}" srcOrd="0" destOrd="0" parTransId="{F3392D5C-0AB4-4BFB-B75A-46C52734657D}" sibTransId="{478365AF-AB73-4ADF-9FC5-801183C1B711}"/>
    <dgm:cxn modelId="{C46427BE-F124-4ED2-B58E-79A138C14370}" type="presOf" srcId="{BAB03C36-F54D-49D0-BFF2-29EF28BC408A}" destId="{C59DCFC5-4DE0-4AC0-BCA5-8D4839D3F3C4}" srcOrd="1" destOrd="0" presId="urn:microsoft.com/office/officeart/2005/8/layout/radial1"/>
    <dgm:cxn modelId="{00050F1A-0CAC-43F5-97FA-36B94D86F7CA}" type="presOf" srcId="{0CE0A858-A719-4E8B-909E-EA47D59E19B0}" destId="{62C68178-CCAD-4B2F-B894-E8E88C3BDEE1}" srcOrd="0" destOrd="0" presId="urn:microsoft.com/office/officeart/2005/8/layout/radial1"/>
    <dgm:cxn modelId="{FC6E0625-9106-4E94-B199-1DE16BF3AE25}" type="presOf" srcId="{3C77A67D-D27F-447E-A13D-E244FB14E41A}" destId="{8C1F0DB8-02B8-4E8D-92E9-0FB8DA29D362}" srcOrd="0" destOrd="0" presId="urn:microsoft.com/office/officeart/2005/8/layout/radial1"/>
    <dgm:cxn modelId="{94649DB1-D5FF-4D16-8F11-C15C49BAAD11}" type="presOf" srcId="{C39199E4-35BF-4C47-88F8-F5898D63D91F}" destId="{56A8C465-668D-4FB0-AB3C-511F8CDF9678}" srcOrd="0" destOrd="0" presId="urn:microsoft.com/office/officeart/2005/8/layout/radial1"/>
    <dgm:cxn modelId="{4356C4BB-1EAB-4A85-95C3-B71AD5AD21D9}" type="presOf" srcId="{E5FDA1B8-766F-4B4B-B86A-A196E33A80F0}" destId="{EF42F83D-6358-4446-AEA7-F69EC09BD678}" srcOrd="0" destOrd="0" presId="urn:microsoft.com/office/officeart/2005/8/layout/radial1"/>
    <dgm:cxn modelId="{9087013A-68A3-41AF-A299-8C4C48E225BE}" type="presOf" srcId="{67AE9E9A-9717-4CEB-968C-AA78D588D87F}" destId="{F9BA5824-9490-40CC-9C15-6931D2CF7140}" srcOrd="0" destOrd="0" presId="urn:microsoft.com/office/officeart/2005/8/layout/radial1"/>
    <dgm:cxn modelId="{3B387945-C0AA-4A4E-B0D5-0025B52544DA}" type="presOf" srcId="{CAC76C08-C880-4E12-9AB7-DC37C1ECA377}" destId="{FBCA2388-DDDE-4CBF-9FD4-9B44FCA15B9B}" srcOrd="0" destOrd="0" presId="urn:microsoft.com/office/officeart/2005/8/layout/radial1"/>
    <dgm:cxn modelId="{32D20E77-41BF-482E-9D44-7079C6DE83CE}" type="presOf" srcId="{4C56D6AC-6D98-45FD-9C5E-CE99A8B63CE2}" destId="{509C8242-C636-4054-8BEA-6B4C2D7D9A35}" srcOrd="0" destOrd="0" presId="urn:microsoft.com/office/officeart/2005/8/layout/radial1"/>
    <dgm:cxn modelId="{80C5641E-3B81-4457-8CD2-600CFA4D9512}" type="presOf" srcId="{07203137-B45A-4D36-98A6-625366B9A991}" destId="{48169230-92D9-446B-B302-42B59306F9F3}" srcOrd="1" destOrd="0" presId="urn:microsoft.com/office/officeart/2005/8/layout/radial1"/>
    <dgm:cxn modelId="{49D16C4B-5BD1-4259-8321-BCEFB90B352A}" type="presOf" srcId="{CEF1BDD0-4C46-44BA-B5EC-7EAF363DCD78}" destId="{9FB10194-C9DA-485F-BA4D-7D4ACA924A7D}" srcOrd="0" destOrd="0" presId="urn:microsoft.com/office/officeart/2005/8/layout/radial1"/>
    <dgm:cxn modelId="{DABCD544-C262-4060-A044-44C45288823D}" type="presOf" srcId="{A32E9441-F178-426B-9715-2E32DFE89230}" destId="{582A2082-AD64-4E7B-B86D-9AF5BF29AB8D}" srcOrd="0" destOrd="0" presId="urn:microsoft.com/office/officeart/2005/8/layout/radial1"/>
    <dgm:cxn modelId="{19B16006-93A1-4182-A1A6-1E563EB1AB83}" type="presParOf" srcId="{9FB10194-C9DA-485F-BA4D-7D4ACA924A7D}" destId="{B12963DF-88C3-4640-878A-EB5313307F36}" srcOrd="0" destOrd="0" presId="urn:microsoft.com/office/officeart/2005/8/layout/radial1"/>
    <dgm:cxn modelId="{425E5435-83C2-41F7-94E3-E435124C6482}" type="presParOf" srcId="{9FB10194-C9DA-485F-BA4D-7D4ACA924A7D}" destId="{53114314-C535-457F-86A2-BE0D6EE2FD37}" srcOrd="1" destOrd="0" presId="urn:microsoft.com/office/officeart/2005/8/layout/radial1"/>
    <dgm:cxn modelId="{F2F57CF1-00E0-4C53-9DCE-C463454AF7EF}" type="presParOf" srcId="{53114314-C535-457F-86A2-BE0D6EE2FD37}" destId="{D7EE2B98-559B-4F81-A3A2-6991E130F416}" srcOrd="0" destOrd="0" presId="urn:microsoft.com/office/officeart/2005/8/layout/radial1"/>
    <dgm:cxn modelId="{4C35FFBC-A5A3-4F3A-AEFE-E871250E2064}" type="presParOf" srcId="{9FB10194-C9DA-485F-BA4D-7D4ACA924A7D}" destId="{F3E30758-BFA7-401A-8CCB-3DEDA7B0648F}" srcOrd="2" destOrd="0" presId="urn:microsoft.com/office/officeart/2005/8/layout/radial1"/>
    <dgm:cxn modelId="{9913FD18-71E8-4DCE-9B2F-285AC2A708BE}" type="presParOf" srcId="{9FB10194-C9DA-485F-BA4D-7D4ACA924A7D}" destId="{BD266D97-B44D-4CE0-9F52-544F143119AA}" srcOrd="3" destOrd="0" presId="urn:microsoft.com/office/officeart/2005/8/layout/radial1"/>
    <dgm:cxn modelId="{57815F1F-4129-4CDA-BA98-60B3BF0C1417}" type="presParOf" srcId="{BD266D97-B44D-4CE0-9F52-544F143119AA}" destId="{07A1D348-1106-4A6B-B17B-B4419E3E2B5E}" srcOrd="0" destOrd="0" presId="urn:microsoft.com/office/officeart/2005/8/layout/radial1"/>
    <dgm:cxn modelId="{67D088B0-0654-4AA1-89EB-AA4AA366125C}" type="presParOf" srcId="{9FB10194-C9DA-485F-BA4D-7D4ACA924A7D}" destId="{F9BA5824-9490-40CC-9C15-6931D2CF7140}" srcOrd="4" destOrd="0" presId="urn:microsoft.com/office/officeart/2005/8/layout/radial1"/>
    <dgm:cxn modelId="{6BEF9A06-9330-45C0-AE89-8BFD1A27DE14}" type="presParOf" srcId="{9FB10194-C9DA-485F-BA4D-7D4ACA924A7D}" destId="{56A8C465-668D-4FB0-AB3C-511F8CDF9678}" srcOrd="5" destOrd="0" presId="urn:microsoft.com/office/officeart/2005/8/layout/radial1"/>
    <dgm:cxn modelId="{3A1F55CB-C1E9-4E37-9FFC-B60816C7E3F9}" type="presParOf" srcId="{56A8C465-668D-4FB0-AB3C-511F8CDF9678}" destId="{7D317185-B0AC-4CD3-A2FF-503E9F6E3E4C}" srcOrd="0" destOrd="0" presId="urn:microsoft.com/office/officeart/2005/8/layout/radial1"/>
    <dgm:cxn modelId="{8686E648-9F17-424E-BB9A-998AA5EDB037}" type="presParOf" srcId="{9FB10194-C9DA-485F-BA4D-7D4ACA924A7D}" destId="{EF42F83D-6358-4446-AEA7-F69EC09BD678}" srcOrd="6" destOrd="0" presId="urn:microsoft.com/office/officeart/2005/8/layout/radial1"/>
    <dgm:cxn modelId="{54BF44E8-8352-4F5E-B0D9-48E4873F4019}" type="presParOf" srcId="{9FB10194-C9DA-485F-BA4D-7D4ACA924A7D}" destId="{509C8242-C636-4054-8BEA-6B4C2D7D9A35}" srcOrd="7" destOrd="0" presId="urn:microsoft.com/office/officeart/2005/8/layout/radial1"/>
    <dgm:cxn modelId="{78AF7BC9-D030-4E0F-ACB8-3E4B74E2D01E}" type="presParOf" srcId="{509C8242-C636-4054-8BEA-6B4C2D7D9A35}" destId="{9B2D2B09-4750-4D95-9E7B-993795E6C151}" srcOrd="0" destOrd="0" presId="urn:microsoft.com/office/officeart/2005/8/layout/radial1"/>
    <dgm:cxn modelId="{ED476CA0-91B1-4DDB-91B6-688DB194E711}" type="presParOf" srcId="{9FB10194-C9DA-485F-BA4D-7D4ACA924A7D}" destId="{F06269D1-5C82-4453-B105-FE8229B81BA3}" srcOrd="8" destOrd="0" presId="urn:microsoft.com/office/officeart/2005/8/layout/radial1"/>
    <dgm:cxn modelId="{1CA04798-31AE-4275-B029-E8CEB1E98DC3}" type="presParOf" srcId="{9FB10194-C9DA-485F-BA4D-7D4ACA924A7D}" destId="{8C1F0DB8-02B8-4E8D-92E9-0FB8DA29D362}" srcOrd="9" destOrd="0" presId="urn:microsoft.com/office/officeart/2005/8/layout/radial1"/>
    <dgm:cxn modelId="{E6ACCB4C-5DD5-4788-93F5-CA6755AD2AC5}" type="presParOf" srcId="{8C1F0DB8-02B8-4E8D-92E9-0FB8DA29D362}" destId="{BCDCAA63-EF03-49D2-AE66-9F39C664691E}" srcOrd="0" destOrd="0" presId="urn:microsoft.com/office/officeart/2005/8/layout/radial1"/>
    <dgm:cxn modelId="{C54619EA-8A70-464C-9666-00952A5C8194}" type="presParOf" srcId="{9FB10194-C9DA-485F-BA4D-7D4ACA924A7D}" destId="{963F03C1-E091-44FF-8D54-486073DA8B6D}" srcOrd="10" destOrd="0" presId="urn:microsoft.com/office/officeart/2005/8/layout/radial1"/>
    <dgm:cxn modelId="{C754A66E-B905-4CC4-ACF0-172241592F8B}" type="presParOf" srcId="{9FB10194-C9DA-485F-BA4D-7D4ACA924A7D}" destId="{DC23DD81-7071-49AE-90F3-ADEF2962B56D}" srcOrd="11" destOrd="0" presId="urn:microsoft.com/office/officeart/2005/8/layout/radial1"/>
    <dgm:cxn modelId="{C1B61FEB-4969-4D62-BBF1-7E0D1989972B}" type="presParOf" srcId="{DC23DD81-7071-49AE-90F3-ADEF2962B56D}" destId="{48169230-92D9-446B-B302-42B59306F9F3}" srcOrd="0" destOrd="0" presId="urn:microsoft.com/office/officeart/2005/8/layout/radial1"/>
    <dgm:cxn modelId="{522484C6-30D1-4D29-B2BA-222BCDE81468}" type="presParOf" srcId="{9FB10194-C9DA-485F-BA4D-7D4ACA924A7D}" destId="{62C68178-CCAD-4B2F-B894-E8E88C3BDEE1}" srcOrd="12" destOrd="0" presId="urn:microsoft.com/office/officeart/2005/8/layout/radial1"/>
    <dgm:cxn modelId="{B84271B5-A240-4303-B853-B8966C941907}" type="presParOf" srcId="{9FB10194-C9DA-485F-BA4D-7D4ACA924A7D}" destId="{4DC15D45-8C32-409B-AC44-3473EF3FFCE6}" srcOrd="13" destOrd="0" presId="urn:microsoft.com/office/officeart/2005/8/layout/radial1"/>
    <dgm:cxn modelId="{72A1E30F-528F-461D-98A6-40444E7DA41D}" type="presParOf" srcId="{4DC15D45-8C32-409B-AC44-3473EF3FFCE6}" destId="{C59DCFC5-4DE0-4AC0-BCA5-8D4839D3F3C4}" srcOrd="0" destOrd="0" presId="urn:microsoft.com/office/officeart/2005/8/layout/radial1"/>
    <dgm:cxn modelId="{C666D48E-0148-4CA3-BFD1-C991A178A1DE}" type="presParOf" srcId="{9FB10194-C9DA-485F-BA4D-7D4ACA924A7D}" destId="{FBCA2388-DDDE-4CBF-9FD4-9B44FCA15B9B}" srcOrd="14" destOrd="0" presId="urn:microsoft.com/office/officeart/2005/8/layout/radial1"/>
    <dgm:cxn modelId="{98FE4B63-3411-4081-8562-4FF31C3CE3C3}" type="presParOf" srcId="{9FB10194-C9DA-485F-BA4D-7D4ACA924A7D}" destId="{1B581C5E-CC8E-4F7D-B61C-43FFF8376AB5}" srcOrd="15" destOrd="0" presId="urn:microsoft.com/office/officeart/2005/8/layout/radial1"/>
    <dgm:cxn modelId="{58C533E9-E6BD-48C3-90B6-8915FC88033A}" type="presParOf" srcId="{1B581C5E-CC8E-4F7D-B61C-43FFF8376AB5}" destId="{1F21C40D-F571-41F3-94CA-82057C98A149}" srcOrd="0" destOrd="0" presId="urn:microsoft.com/office/officeart/2005/8/layout/radial1"/>
    <dgm:cxn modelId="{820DC5AC-6933-488D-AE71-A957DA73FADA}" type="presParOf" srcId="{9FB10194-C9DA-485F-BA4D-7D4ACA924A7D}" destId="{582A2082-AD64-4E7B-B86D-9AF5BF29AB8D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5B39-E1C4-4FB3-8311-1D0122717F6B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82A9-A35E-45FA-A2AA-2129E3241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393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5B39-E1C4-4FB3-8311-1D0122717F6B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82A9-A35E-45FA-A2AA-2129E3241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67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5B39-E1C4-4FB3-8311-1D0122717F6B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82A9-A35E-45FA-A2AA-2129E3241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99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5B39-E1C4-4FB3-8311-1D0122717F6B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82A9-A35E-45FA-A2AA-2129E3241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296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5B39-E1C4-4FB3-8311-1D0122717F6B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82A9-A35E-45FA-A2AA-2129E3241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822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5B39-E1C4-4FB3-8311-1D0122717F6B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82A9-A35E-45FA-A2AA-2129E3241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46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5B39-E1C4-4FB3-8311-1D0122717F6B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82A9-A35E-45FA-A2AA-2129E3241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62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5B39-E1C4-4FB3-8311-1D0122717F6B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82A9-A35E-45FA-A2AA-2129E3241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169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5B39-E1C4-4FB3-8311-1D0122717F6B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82A9-A35E-45FA-A2AA-2129E3241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14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5B39-E1C4-4FB3-8311-1D0122717F6B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82A9-A35E-45FA-A2AA-2129E3241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58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5B39-E1C4-4FB3-8311-1D0122717F6B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82A9-A35E-45FA-A2AA-2129E3241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10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D5B39-E1C4-4FB3-8311-1D0122717F6B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C82A9-A35E-45FA-A2AA-2129E32419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6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642551"/>
            <a:ext cx="9144000" cy="5288692"/>
          </a:xfrm>
        </p:spPr>
        <p:txBody>
          <a:bodyPr>
            <a:norm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26507" y="1050324"/>
            <a:ext cx="879801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стандарт бухгалтерского учета для организаций государственного сектора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«ДОХОДЫ»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33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667947"/>
              </p:ext>
            </p:extLst>
          </p:nvPr>
        </p:nvGraphicFramePr>
        <p:xfrm>
          <a:off x="1143000" y="1193800"/>
          <a:ext cx="9880600" cy="52841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00600"/>
                <a:gridCol w="5080000"/>
              </a:tblGrid>
              <a:tr h="55456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необменных операций на условиях при передаче активов (п.36-46 СГС)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91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денежных средств (включая субсидии и гранты)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Безвозмездное получение нефинансовых активов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456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факту возникновения права на их получение (соглашение)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456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будущих периодов (40140)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913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мере реализации условий при передаче активов в части отчетного периода (отчет о выполнении условий (достижений цели))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913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отчетного периода (40110)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11200" y="421326"/>
            <a:ext cx="1041876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условиях??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66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3600" y="292100"/>
            <a:ext cx="10642600" cy="6356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Доходы от собственности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доходам от собственности относятся:</a:t>
            </a:r>
          </a:p>
          <a:p>
            <a:pPr indent="342900" algn="just">
              <a:lnSpc>
                <a:spcPct val="107000"/>
              </a:lnSpc>
              <a:spcBef>
                <a:spcPts val="1600"/>
              </a:spcBef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плата за передачу в возмездное пользование государственного и муниципального имущества. СГС- «Аренда»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проценты по остаткам денежных средств на счетах;</a:t>
            </a:r>
          </a:p>
          <a:p>
            <a:pPr indent="342900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 от передачи государственного и муниципального имущества в доверительное управление;</a:t>
            </a:r>
          </a:p>
          <a:p>
            <a:pPr indent="342900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 от предоставления бюджетных кредитов, займов;</a:t>
            </a:r>
          </a:p>
          <a:p>
            <a:pPr indent="342900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часть прибыли государственных и муниципальных унитарных предприятий, оставшейся после уплаты налогов и иных обязательных платежей.</a:t>
            </a:r>
          </a:p>
          <a:p>
            <a:pPr indent="342900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дивиденды по акциям, которые принадлежат России, субъектам РФ или муниципальным образованиям</a:t>
            </a:r>
          </a:p>
          <a:p>
            <a:pPr indent="342900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другие доходы от использования активов в виде государственного или муниципального имущества.</a:t>
            </a:r>
          </a:p>
          <a:p>
            <a:pPr indent="342900" algn="just">
              <a:lnSpc>
                <a:spcPct val="107000"/>
              </a:lnSpc>
              <a:spcAft>
                <a:spcPts val="0"/>
              </a:spcAft>
            </a:pP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Признание в учете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 доходы текущего отчетного периода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Сумма дохода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оценка, которая указана в договорах, контрактах, соглашениях.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9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59100" y="821226"/>
            <a:ext cx="6096000" cy="4053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3500" y="317500"/>
            <a:ext cx="9791700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 от реализации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416145"/>
              </p:ext>
            </p:extLst>
          </p:nvPr>
        </p:nvGraphicFramePr>
        <p:xfrm>
          <a:off x="1333500" y="1595350"/>
          <a:ext cx="10096500" cy="50875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7710"/>
                <a:gridCol w="5048790"/>
              </a:tblGrid>
              <a:tr h="37210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(п.48-54 СГС)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07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услуг (выполнения работ)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на выполнение государственного (муниципального задания)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210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дату возникновения права на их получение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1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текущего отчетного периода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будущих периодов (40140)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4006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сумме, равной величине ожидаемого поступления экономических выгод и (или)полезного потенциала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мере исполнения государственного (муниципального) задания (отчет о выполнении ГЗ)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1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отчетного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отчетного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периода (40110)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41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40011" y="580768"/>
            <a:ext cx="720398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ПОРЯДКА ПРИМЕНЕНИЯ КОСГУ </a:t>
            </a:r>
            <a:br>
              <a:rPr lang="ru-RU" altLang="ru-RU" sz="32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2019 году</a:t>
            </a:r>
            <a:br>
              <a:rPr lang="ru-RU" altLang="ru-RU" sz="32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МФ РФ от 29.11.2017 № 209Н</a:t>
            </a:r>
            <a:br>
              <a:rPr lang="ru-RU" altLang="ru-RU" sz="32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изменений декабрь 2018г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64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56454" y="358346"/>
            <a:ext cx="3497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ru-RU" altLang="ru-RU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100 «ДОХОДЫ»</a:t>
            </a:r>
            <a:endParaRPr lang="ru-RU" altLang="ru-RU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38142"/>
              </p:ext>
            </p:extLst>
          </p:nvPr>
        </p:nvGraphicFramePr>
        <p:xfrm>
          <a:off x="877331" y="727678"/>
          <a:ext cx="10456796" cy="59395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10548"/>
                <a:gridCol w="435700"/>
                <a:gridCol w="5010548"/>
              </a:tblGrid>
              <a:tr h="563391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г.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41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	Налоговые доходы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</a:t>
                      </a:r>
                      <a:endParaRPr lang="ru-RU" sz="1800" b="0" dirty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Налоговые доходы,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таможенные платежи </a:t>
                      </a:r>
                      <a:r>
                        <a:rPr lang="ru-RU" sz="1800" kern="12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страховые взносы на обязательное социальное</a:t>
                      </a:r>
                      <a:r>
                        <a:rPr lang="ru-RU" sz="1800" kern="1200" baseline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страхование </a:t>
                      </a:r>
                      <a:endParaRPr lang="ru-RU" sz="1800" kern="1200" dirty="0" smtClean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9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120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собственности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</a:t>
                      </a: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собственности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508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оказания платных услуг (работ), компенсаций затрат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</a:t>
                      </a: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оказания платных услуг (работ), компенсаций затрат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5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140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Штрафы, пени, неустойки, возмещения ущерба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</a:t>
                      </a: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Штрафы, пени, неустойки, возмещения ущерба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025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150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 от бюджетов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</a:t>
                      </a: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денежные поступления </a:t>
                      </a:r>
                      <a:r>
                        <a:rPr lang="ru-RU" sz="1800" kern="12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текущего характера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025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160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Страховые взносы на обязательное социальное страхование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денежные поступления </a:t>
                      </a:r>
                      <a:r>
                        <a:rPr lang="ru-RU" sz="1800" kern="12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капитального характера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операций с активами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</a:t>
                      </a: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операций с активами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3849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180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доходы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</a:t>
                      </a: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доходы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Статья 190	Безвозмездные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неденежные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поступления в сектор государственного управления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41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701314"/>
              </p:ext>
            </p:extLst>
          </p:nvPr>
        </p:nvGraphicFramePr>
        <p:xfrm>
          <a:off x="838200" y="1705232"/>
          <a:ext cx="10826578" cy="4849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87735"/>
                <a:gridCol w="451108"/>
                <a:gridCol w="5187735"/>
              </a:tblGrid>
              <a:tr h="5568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г.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2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24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	Налоговые доходы</a:t>
                      </a:r>
                    </a:p>
                  </a:txBody>
                  <a:tcPr marL="89481" marR="89481" marT="41310" marB="4131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</a:t>
                      </a:r>
                      <a:endParaRPr lang="ru-RU" sz="24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24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 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Налоги</a:t>
                      </a:r>
                    </a:p>
                  </a:txBody>
                  <a:tcPr marL="89481" marR="89481" marT="41310" marB="4131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111">
                <a:tc>
                  <a:txBody>
                    <a:bodyPr/>
                    <a:lstStyle/>
                    <a:p>
                      <a:endParaRPr lang="ru-RU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</a:t>
                      </a:r>
                      <a:endParaRPr lang="ru-RU" sz="24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24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Государственная</a:t>
                      </a:r>
                      <a:r>
                        <a:rPr lang="ru-RU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пошлина, сборы</a:t>
                      </a:r>
                      <a:endParaRPr lang="ru-RU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1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</a:t>
                      </a:r>
                      <a:endParaRPr lang="ru-RU" sz="24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24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113</a:t>
                      </a:r>
                      <a:r>
                        <a:rPr lang="ru-RU" sz="2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Таможенные платежи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131">
                <a:tc>
                  <a:txBody>
                    <a:bodyPr/>
                    <a:lstStyle/>
                    <a:p>
                      <a:endParaRPr lang="ru-RU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kern="1200" dirty="0" smtClean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95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160 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Страховые взносы на обязательное социальное страхование</a:t>
                      </a:r>
                    </a:p>
                    <a:p>
                      <a:endParaRPr lang="ru-RU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24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24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2400" b="1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2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Обязательные страховые взносы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573"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8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607977"/>
              </p:ext>
            </p:extLst>
          </p:nvPr>
        </p:nvGraphicFramePr>
        <p:xfrm>
          <a:off x="630194" y="321273"/>
          <a:ext cx="11108725" cy="68174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22931"/>
                <a:gridCol w="462863"/>
                <a:gridCol w="5322931"/>
              </a:tblGrid>
              <a:tr h="461553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г. (</a:t>
                      </a:r>
                      <a:r>
                        <a:rPr lang="ru-RU" sz="1600" b="1" i="1" dirty="0" smtClean="0">
                          <a:solidFill>
                            <a:srgbClr val="43B02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 в 209н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65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121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операционной аренды</a:t>
                      </a:r>
                    </a:p>
                  </a:txBody>
                  <a:tcPr marL="89481" marR="89481" marT="41310" marB="4131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16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121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операционной аренды</a:t>
                      </a:r>
                    </a:p>
                  </a:txBody>
                  <a:tcPr marL="89481" marR="89481" marT="41310" marB="4131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65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122 Доходы от финансовой аренды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16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122 Доходы от финансовой аренды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24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123 Платежи при пользовании природными ресурсами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16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123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24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124 Проценты по депозитам, остаткам денежных средств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16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124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Проценты по депозитам, остаткам денежных средств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24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125 Проценты по предоставленным заимствованиям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16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125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Проценты по предоставленным заимствованиям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24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126 Проценты по иным финансовым инструментам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16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126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Проценты по иным финансовым инструментам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702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127 Дивиденды от объектов инвестирования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16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127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Дивиденды от объектов инвестирования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5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128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в прибылях (убытках) объектов инвестирования 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Подстатья </a:t>
                      </a:r>
                      <a:r>
                        <a:rPr lang="en-US" sz="1600" b="1" kern="1200" dirty="0" smtClean="0">
                          <a:solidFill>
                            <a:srgbClr val="43B02A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128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предоставления неисключительных прав на результаты интеллектуальной деятельности и средства индивидуализации (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1" kern="1200" baseline="0" dirty="0" smtClean="0">
                          <a:solidFill>
                            <a:srgbClr val="43B02A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было 129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6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Подстатья 129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предоставления неисключительных прав на результаты интеллектуальной деятельности и средства индивидуализации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Подстатья </a:t>
                      </a:r>
                      <a:r>
                        <a:rPr lang="ru-RU" sz="1600" b="1" kern="1200" dirty="0" smtClean="0">
                          <a:solidFill>
                            <a:srgbClr val="43B02A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129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Иные доходы от собственности </a:t>
                      </a:r>
                      <a:r>
                        <a:rPr lang="ru-RU" sz="1600" b="1" i="1" kern="1200" dirty="0" smtClean="0">
                          <a:solidFill>
                            <a:srgbClr val="43B02A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(было 12А)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2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 12А Доли в прибылях (убытках) объектов инвестирования (</a:t>
                      </a:r>
                      <a:r>
                        <a:rPr lang="ru-RU" sz="1600" b="1" i="1" dirty="0" smtClean="0">
                          <a:solidFill>
                            <a:srgbClr val="43B02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было </a:t>
                      </a:r>
                      <a:r>
                        <a:rPr lang="ru-RU" sz="1600" b="1" i="1" dirty="0" smtClean="0">
                          <a:solidFill>
                            <a:srgbClr val="43B02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1600" b="1" i="1" dirty="0" smtClean="0">
                          <a:solidFill>
                            <a:srgbClr val="43B02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i="1" kern="1200" dirty="0" smtClean="0">
                        <a:solidFill>
                          <a:srgbClr val="43B02A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702">
                <a:tc>
                  <a:txBody>
                    <a:bodyPr/>
                    <a:lstStyle/>
                    <a:p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Подстатья 12K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концессионной платы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243">
                <a:tc>
                  <a:txBody>
                    <a:bodyPr/>
                    <a:lstStyle/>
                    <a:p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Подстатья 12T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простого товарищества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49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550384"/>
              </p:ext>
            </p:extLst>
          </p:nvPr>
        </p:nvGraphicFramePr>
        <p:xfrm>
          <a:off x="605479" y="271849"/>
          <a:ext cx="10960444" cy="62258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51879"/>
                <a:gridCol w="456686"/>
                <a:gridCol w="5251879"/>
              </a:tblGrid>
              <a:tr h="627403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1" marB="41291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1" marB="41291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г.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1" marB="41291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44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131 Доходы от оказания платных услуг (работ)</a:t>
                      </a:r>
                    </a:p>
                  </a:txBody>
                  <a:tcPr marL="89481" marR="89481" marT="41291" marB="41291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18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131 Доходы от оказания платных услуг (работ)</a:t>
                      </a:r>
                    </a:p>
                  </a:txBody>
                  <a:tcPr marL="89481" marR="89481" marT="41291" marB="41291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16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 Доходы от оказания услуг (работ) по программе обязательного медицинского страхования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18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 Доходы от оказания услуг (работ) по программе обязательного медицинского страхования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16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133 Плата за предоставление информации из государственных источников (реестров)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18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133 Плата за предоставление информации из государственных источников (реестров)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44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134 Доходы от компенсации затрат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18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134 Доходы от компенсации затрат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44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135 Доходы по условным арендным платежам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18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135 Доходы по условным арендным платежам (</a:t>
                      </a:r>
                      <a:r>
                        <a:rPr lang="ru-RU" sz="1800" b="1" kern="1200" dirty="0" smtClean="0">
                          <a:solidFill>
                            <a:srgbClr val="43B02A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описание уточнили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44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136 Доходы бюджета от возврата дебиторской задолженности прошлых лет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18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136 Доходы бюджета от возврата дебиторской задолженности прошлых лет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441">
                <a:tc>
                  <a:txBody>
                    <a:bodyPr/>
                    <a:lstStyle/>
                    <a:p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800" b="1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137 Доходы от предстоящей компенсации затрат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441">
                <a:tc>
                  <a:txBody>
                    <a:bodyPr/>
                    <a:lstStyle/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sz="1800" b="1" kern="1200" dirty="0" smtClean="0">
                          <a:solidFill>
                            <a:srgbClr val="43B02A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Доходы по выполненным этапам работ по договору строительного подряда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028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785406"/>
              </p:ext>
            </p:extLst>
          </p:nvPr>
        </p:nvGraphicFramePr>
        <p:xfrm>
          <a:off x="716693" y="222424"/>
          <a:ext cx="11096365" cy="65583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17008"/>
                <a:gridCol w="462349"/>
                <a:gridCol w="5317008"/>
              </a:tblGrid>
              <a:tr h="63350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0" marB="4129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0" marB="41290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г.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0" marB="4129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2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171 Доходы от переоценки активов</a:t>
                      </a:r>
                    </a:p>
                  </a:txBody>
                  <a:tcPr marL="89481" marR="89481" marT="41290" marB="4129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171 Курсовые разницы</a:t>
                      </a:r>
                    </a:p>
                  </a:txBody>
                  <a:tcPr marL="89481" marR="89481" marT="41290" marB="4129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2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172 Доходы от реализации активов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172 Доходы от выбытия активов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552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173 Чрезвычайные доходы от операций с активами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173 Чрезвычайные доходы от операций с активами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552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174 Выпадающие доходы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174 Выпадающие доходы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1867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175 Курсовые разницы по результатам пересчета бухгалтерской (финансовой) отчетности загранучреждений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175 Курсовые разницы по результатам пересчета бухгалтерской (финансовой) отчетности загранучреждений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552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176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оценки активов и обязательств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176 Доходы от оценки активов и обязательств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552">
                <a:tc>
                  <a:txBody>
                    <a:bodyPr/>
                    <a:lstStyle/>
                    <a:p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b="1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177 Изменения в капитале объекта инвестирования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552">
                <a:tc>
                  <a:txBody>
                    <a:bodyPr/>
                    <a:lstStyle/>
                    <a:p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17T Доходы (убытки) от деятельности простого товарищества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552">
                <a:tc>
                  <a:txBody>
                    <a:bodyPr/>
                    <a:lstStyle/>
                    <a:p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17Z Результат инфляционной корректировки активов и обязательств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4198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179679"/>
              </p:ext>
            </p:extLst>
          </p:nvPr>
        </p:nvGraphicFramePr>
        <p:xfrm>
          <a:off x="766120" y="0"/>
          <a:ext cx="10725664" cy="63797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39381"/>
                <a:gridCol w="446902"/>
                <a:gridCol w="5139381"/>
              </a:tblGrid>
              <a:tr h="606574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г.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54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181 Невыясненные поступления</a:t>
                      </a:r>
                    </a:p>
                  </a:txBody>
                  <a:tcPr marL="89481" marR="89481" marT="41308" marB="41308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181 Невыясненные поступления</a:t>
                      </a:r>
                    </a:p>
                  </a:txBody>
                  <a:tcPr marL="89481" marR="89481" marT="41308" marB="41308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678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182 Доходы от безвозмездного права пользования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182 Доходы от безвозмездного права пользования </a:t>
                      </a:r>
                      <a:r>
                        <a:rPr lang="ru-RU" sz="2000" b="1" kern="1200" dirty="0" smtClean="0">
                          <a:solidFill>
                            <a:srgbClr val="43B02A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активом, предоставленным организациями (за исключением сектора государственного управления и организаций государственного сектора)</a:t>
                      </a:r>
                      <a:endParaRPr lang="ru-RU" sz="2000" b="1" kern="1200" dirty="0" smtClean="0">
                        <a:solidFill>
                          <a:srgbClr val="43B02A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898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183 Доходы от субсидии на иные цели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Нет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898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184 Доходы от субсидии на осуществление капитальных вложений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нет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54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189 Иные доходы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</a:t>
                      </a:r>
                      <a:endParaRPr lang="ru-RU" sz="2000" b="1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189 Иные доходы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5935">
                <a:tc>
                  <a:txBody>
                    <a:bodyPr/>
                    <a:lstStyle/>
                    <a:p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b="1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18K Прочие доходы от увеличения стоимости имущества 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концедента</a:t>
                      </a:r>
                      <a:endParaRPr lang="ru-RU" sz="20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898">
                <a:tc>
                  <a:txBody>
                    <a:bodyPr/>
                    <a:lstStyle/>
                    <a:p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b="1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18T Прочие доходы (убытки) от деятельности простого товарищества</a:t>
                      </a:r>
                      <a:endParaRPr lang="ru-RU" sz="20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896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5611" y="617838"/>
            <a:ext cx="965062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СГС «Доходы»</a:t>
            </a:r>
          </a:p>
          <a:p>
            <a:pPr algn="ctr"/>
            <a:endParaRPr lang="ru-RU" altLang="ru-RU" sz="3200" b="1" dirty="0" smtClean="0">
              <a:solidFill>
                <a:srgbClr val="077A3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3200" b="1" dirty="0" smtClean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утвержден приказом Минфина России № 32н от 27.02.2018г. </a:t>
            </a:r>
          </a:p>
          <a:p>
            <a:pPr algn="ctr"/>
            <a:endParaRPr lang="ru-RU" altLang="ru-RU" sz="3200" b="1" dirty="0" smtClean="0">
              <a:solidFill>
                <a:srgbClr val="077A3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 в Минюсте 18.05.2018 рег. № 51122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применение</a:t>
            </a:r>
          </a:p>
          <a:p>
            <a:pPr algn="ctr"/>
            <a:r>
              <a:rPr lang="ru-RU" sz="3200" b="1" dirty="0" smtClean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2019 года</a:t>
            </a:r>
            <a:endParaRPr lang="ru-RU" sz="3200" b="1" dirty="0">
              <a:solidFill>
                <a:srgbClr val="077A3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29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175948"/>
              </p:ext>
            </p:extLst>
          </p:nvPr>
        </p:nvGraphicFramePr>
        <p:xfrm>
          <a:off x="852616" y="691980"/>
          <a:ext cx="10614453" cy="59932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86092"/>
                <a:gridCol w="442269"/>
                <a:gridCol w="5086092"/>
              </a:tblGrid>
              <a:tr h="67378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г.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7954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182 Доходы от безвозмездного права пользования</a:t>
                      </a:r>
                    </a:p>
                  </a:txBody>
                  <a:tcPr marL="89481" marR="89481" marT="41308" marB="41308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182 Доходы от безвозмездного права пользования </a:t>
                      </a:r>
                      <a:r>
                        <a:rPr lang="ru-RU" sz="2000" b="1" kern="1200" dirty="0" smtClean="0">
                          <a:solidFill>
                            <a:srgbClr val="43B02A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активом, предоставленным организациями (за исключением сектора государственного управления и организаций государственного сектора)</a:t>
                      </a:r>
                      <a:endParaRPr lang="ru-RU" sz="2000" b="1" kern="1200" dirty="0" smtClean="0">
                        <a:solidFill>
                          <a:srgbClr val="43B02A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5928">
                <a:tc>
                  <a:txBody>
                    <a:bodyPr/>
                    <a:lstStyle/>
                    <a:p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kern="1200" baseline="0" dirty="0" smtClean="0">
                          <a:solidFill>
                            <a:srgbClr val="43B02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Доходы от безвозмездного права пользования </a:t>
                      </a:r>
                      <a:r>
                        <a:rPr lang="ru-RU" sz="2000" b="1" kern="1200" dirty="0" smtClean="0">
                          <a:solidFill>
                            <a:srgbClr val="43B02A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активом, предоставленным организациями государственного сектора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032">
                <a:tc>
                  <a:txBody>
                    <a:bodyPr/>
                    <a:lstStyle/>
                    <a:p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kern="1200" baseline="0" dirty="0" smtClean="0">
                          <a:solidFill>
                            <a:srgbClr val="43B02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Доходы от безвозмездного права пользования </a:t>
                      </a:r>
                      <a:r>
                        <a:rPr lang="ru-RU" sz="2000" b="1" kern="1200" dirty="0" smtClean="0">
                          <a:solidFill>
                            <a:srgbClr val="43B02A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активом, предоставленным иными</a:t>
                      </a:r>
                      <a:r>
                        <a:rPr lang="ru-RU" sz="2000" b="1" kern="1200" baseline="0" dirty="0" smtClean="0">
                          <a:solidFill>
                            <a:srgbClr val="43B02A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лицами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678">
                <a:tc>
                  <a:txBody>
                    <a:bodyPr/>
                    <a:lstStyle/>
                    <a:p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28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3254" y="691978"/>
            <a:ext cx="103920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условиями предоставления средств предусматривается осуществление получателем расходов</a:t>
            </a:r>
          </a:p>
          <a:p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капитального характера,</a:t>
            </a:r>
          </a:p>
          <a:p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и 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не капитального характера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указанные перечисления (поступления) признаются перечислениями (поступлениями) 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текущего характера.</a:t>
            </a:r>
          </a:p>
          <a:p>
            <a:r>
              <a:rPr lang="ru-RU" alt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ПРИМЕРЫ!</a:t>
            </a:r>
          </a:p>
          <a:p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субвенции, консолидированные субсидии бюджетам бюджетной системы Российской Федерации, гранты общего характера (не целевые), субсидии государственным (муниципальным) бюджетным, автономным учреждениям на иные цели, предусматривающие осуществление расходов как не капитального характера, так и расходов на приобретение основных средств (оборудования, средств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видеовизуализации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библиотечных фондов, иных объектов движимого имущества);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13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4941" y="37499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24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сектору государственного управления относятся (п. 2 раздела </a:t>
            </a:r>
            <a:r>
              <a:rPr lang="en-US" altLang="ru-RU" sz="24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ru-RU" sz="24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Порядка):</a:t>
            </a:r>
            <a:endParaRPr lang="ru-RU" altLang="ru-RU" sz="2400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704493888"/>
              </p:ext>
            </p:extLst>
          </p:nvPr>
        </p:nvGraphicFramePr>
        <p:xfrm>
          <a:off x="366712" y="1205989"/>
          <a:ext cx="11335135" cy="5248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1584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5427" y="321277"/>
            <a:ext cx="68085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ru-RU" altLang="ru-RU" sz="20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ОРГАНИЗАЦИЯМ ГОСУДАРСТВЕННОГО СЕКТОРА ОТНОСЯТСЯ (п. 9.5 раздела </a:t>
            </a:r>
            <a:r>
              <a:rPr lang="en-US" altLang="ru-RU" sz="20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altLang="ru-RU" sz="20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Порядка):</a:t>
            </a:r>
            <a:endParaRPr lang="ru-RU" altLang="ru-RU" sz="2000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661248" y="1635246"/>
            <a:ext cx="4345136" cy="2129412"/>
            <a:chOff x="75242" y="0"/>
            <a:chExt cx="4345136" cy="212941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75242" y="0"/>
              <a:ext cx="4345136" cy="212941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Прямоугольник 4"/>
            <p:cNvSpPr/>
            <p:nvPr/>
          </p:nvSpPr>
          <p:spPr>
            <a:xfrm>
              <a:off x="75242" y="0"/>
              <a:ext cx="4345136" cy="21294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Государственные (муниципальные) унитарные предприятия</a:t>
              </a:r>
              <a:endParaRPr lang="ru-RU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971432" y="1635246"/>
            <a:ext cx="4345136" cy="2129412"/>
            <a:chOff x="4781877" y="0"/>
            <a:chExt cx="4345136" cy="212941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781877" y="0"/>
              <a:ext cx="4345136" cy="212941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Прямоугольник 7"/>
            <p:cNvSpPr/>
            <p:nvPr/>
          </p:nvSpPr>
          <p:spPr>
            <a:xfrm>
              <a:off x="4781877" y="0"/>
              <a:ext cx="4345136" cy="21294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Государственные корпорации и компании, публично-правовые компании</a:t>
              </a:r>
              <a:endParaRPr lang="ru-RU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3076833" y="4201297"/>
            <a:ext cx="60671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Корпоративные юридические лица, владельцем более 50 процентов акций (долей) которых являются публично-правовые образования или государственные (муниципальные) бюджетные, автономные учреждения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504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1530518" y="339210"/>
            <a:ext cx="990772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 dirty="0">
                <a:solidFill>
                  <a:srgbClr val="00602B"/>
                </a:solidFill>
                <a:latin typeface="Impact" pitchFamily="34" charset="0"/>
              </a:rPr>
              <a:t>ГРУППА 200 «РАСХОДЫ»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559047"/>
              </p:ext>
            </p:extLst>
          </p:nvPr>
        </p:nvGraphicFramePr>
        <p:xfrm>
          <a:off x="1000896" y="923411"/>
          <a:ext cx="10577384" cy="63067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68330"/>
                <a:gridCol w="440724"/>
                <a:gridCol w="5068330"/>
              </a:tblGrid>
              <a:tr h="55543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г.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487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Оплата труда и начисления на выплаты по оплате труда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</a:t>
                      </a:r>
                      <a:endParaRPr lang="ru-RU" sz="2000" b="0" dirty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Оплата труда, начисления на выплаты по оплате труда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2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220 Оплата работ, услуг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</a:t>
                      </a: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 Оплата работ, услуг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487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 Обслуживание государственного</a:t>
                      </a:r>
                    </a:p>
                    <a:p>
                      <a:pPr algn="ctr"/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(муниципального) долга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</a:t>
                      </a: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 Обслуживание государственного</a:t>
                      </a:r>
                    </a:p>
                    <a:p>
                      <a:pPr algn="ctr"/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(муниципального) долга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095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240 Безвозмездные перечисления организациям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Безвозмездные перечисления 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текущего характера </a:t>
                      </a: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организациям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4057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82606" marR="82606" marT="41310" marB="4131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 </a:t>
                      </a: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перечисления      </a:t>
                      </a:r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капитального характера </a:t>
                      </a: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организациям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0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250 Безвозмездные перечисления бюджетам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Безвозмездные перечисления бюджетам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287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260 Социальное обеспечение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</a:t>
                      </a: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 Социальное обеспечение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618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Расходы по операциям с активами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</a:t>
                      </a: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Операции с активами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287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290 Прочие расходы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</a:t>
                      </a: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 Прочие расходы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56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097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493197"/>
              </p:ext>
            </p:extLst>
          </p:nvPr>
        </p:nvGraphicFramePr>
        <p:xfrm>
          <a:off x="815546" y="1073426"/>
          <a:ext cx="11071653" cy="57915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5167"/>
                <a:gridCol w="461319"/>
                <a:gridCol w="5305167"/>
              </a:tblGrid>
              <a:tr h="56509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г.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42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КОСГУ</a:t>
                      </a:r>
                      <a:r>
                        <a:rPr lang="ru-RU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151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43B02A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151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Поступления </a:t>
                      </a:r>
                      <a:r>
                        <a:rPr lang="ru-RU" sz="2000" b="1" kern="1200" dirty="0" smtClean="0">
                          <a:solidFill>
                            <a:srgbClr val="43B02A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текущего характера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других бюджетов бюджетной системы Российской Федерации</a:t>
                      </a:r>
                      <a:endParaRPr lang="ru-RU" sz="2000" b="1" kern="1200" dirty="0" smtClean="0">
                        <a:solidFill>
                          <a:srgbClr val="43B02A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1037">
                <a:tc>
                  <a:txBody>
                    <a:bodyPr/>
                    <a:lstStyle/>
                    <a:p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ДОТАЦИИ,  СУБВЕНЦИИ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КОНСОЛИДИРОВАННЫЕ  СУБСИДИИ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Иные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МБТ (нецелевые, целевые (не 310,320)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СУБСИДИИ (не 310, 320)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750">
                <a:tc>
                  <a:txBody>
                    <a:bodyPr/>
                    <a:lstStyle/>
                    <a:p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20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43B02A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161   КАПИТАЛЬНОГО характера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1928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КОСГУ  183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"Доходы от субсидии на иные цели";</a:t>
                      </a:r>
                    </a:p>
                    <a:p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КОСГУ 184 "Доходы от субсидии на осуществление капитальных вложений"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rgbClr val="43B02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152"/>
                      </a:pPr>
                      <a:r>
                        <a:rPr lang="ru-RU" sz="2000" b="1" dirty="0" smtClean="0">
                          <a:solidFill>
                            <a:srgbClr val="43B02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Бюджетным и автономным учреждениям от сектора государственного управления</a:t>
                      </a:r>
                      <a:endParaRPr lang="ru-RU" sz="2000" b="1" kern="1200" dirty="0">
                        <a:solidFill>
                          <a:srgbClr val="43B02A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AutoNum type="arabicPlain" startAt="162"/>
                      </a:pPr>
                      <a:r>
                        <a:rPr lang="ru-RU" sz="2000" b="1" kern="1200" baseline="0" dirty="0" smtClean="0">
                          <a:solidFill>
                            <a:srgbClr val="43B02A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КАПИТАЛЬНОГО характера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2000" b="1" kern="1200" baseline="0" dirty="0" smtClean="0">
                          <a:solidFill>
                            <a:srgbClr val="43B02A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( цели 310,320)</a:t>
                      </a:r>
                      <a:endParaRPr lang="ru-RU" sz="2000" b="1" dirty="0" smtClean="0">
                        <a:solidFill>
                          <a:srgbClr val="43B02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744">
                <a:tc>
                  <a:txBody>
                    <a:bodyPr/>
                    <a:lstStyle/>
                    <a:p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rgbClr val="43B02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ru-RU" sz="2000" b="1" dirty="0" smtClean="0">
                          <a:solidFill>
                            <a:srgbClr val="43B02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ГОСЗАДАНИЯ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517263" y="488651"/>
            <a:ext cx="99077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 dirty="0">
                <a:solidFill>
                  <a:srgbClr val="00602B"/>
                </a:solidFill>
                <a:latin typeface="Impact" pitchFamily="34" charset="0"/>
              </a:rPr>
              <a:t>СТАТЬЯ </a:t>
            </a:r>
            <a:r>
              <a:rPr lang="ru-RU" altLang="ru-RU" sz="3200" dirty="0" smtClean="0">
                <a:solidFill>
                  <a:srgbClr val="00602B"/>
                </a:solidFill>
                <a:latin typeface="Impact" pitchFamily="34" charset="0"/>
              </a:rPr>
              <a:t>150 НОВЫЕ РАСЧЕТЫ   !!!! ГЛАВНОЕ  </a:t>
            </a:r>
            <a:endParaRPr lang="ru-RU" altLang="ru-RU" sz="3200" dirty="0">
              <a:solidFill>
                <a:srgbClr val="00602B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112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5546" y="251424"/>
            <a:ext cx="108121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ВЫПЛАТЫ В ПОЛЬЗУ ПЕРСОНАЛА </a:t>
            </a:r>
          </a:p>
          <a:p>
            <a:pPr algn="ctr"/>
            <a:r>
              <a:rPr lang="ru-RU" altLang="ru-RU" sz="24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(РАБОТНИКОВ, СОТРУДНИКОВ)</a:t>
            </a:r>
            <a:endParaRPr lang="ru-RU" altLang="ru-RU" sz="2400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5427" y="1789112"/>
            <a:ext cx="3743986" cy="1370013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210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труда и начисления на выплаты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оплате труда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7466" y="4256882"/>
            <a:ext cx="3743986" cy="1008062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260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обеспечение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52704" y="4221163"/>
            <a:ext cx="3733667" cy="1600200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260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обеспечение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52704" y="2977355"/>
            <a:ext cx="3745706" cy="1009650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220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работ, услуг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52704" y="1298321"/>
            <a:ext cx="3733668" cy="1498853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210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труда, начисления на выплаты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оплате труда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45427" y="5445125"/>
            <a:ext cx="9040944" cy="0"/>
          </a:xfrm>
          <a:prstGeom prst="line">
            <a:avLst/>
          </a:prstGeom>
          <a:ln w="12700">
            <a:solidFill>
              <a:srgbClr val="00602B"/>
            </a:solidFill>
            <a:prstDash val="sysDot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189413" y="1789113"/>
            <a:ext cx="247652" cy="1008062"/>
          </a:xfrm>
          <a:prstGeom prst="rect">
            <a:avLst/>
          </a:prstGeom>
          <a:noFill/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189413" y="4221163"/>
            <a:ext cx="251090" cy="1008062"/>
          </a:xfrm>
          <a:prstGeom prst="rect">
            <a:avLst/>
          </a:prstGeom>
          <a:noFill/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503334" y="1789113"/>
            <a:ext cx="249370" cy="1008062"/>
          </a:xfrm>
          <a:prstGeom prst="rect">
            <a:avLst/>
          </a:prstGeom>
          <a:noFill/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503334" y="2995613"/>
            <a:ext cx="249370" cy="1009650"/>
          </a:xfrm>
          <a:prstGeom prst="rect">
            <a:avLst/>
          </a:prstGeom>
          <a:noFill/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503334" y="4221163"/>
            <a:ext cx="249370" cy="1008062"/>
          </a:xfrm>
          <a:prstGeom prst="rect">
            <a:avLst/>
          </a:prstGeom>
          <a:noFill/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189413" y="1789113"/>
            <a:ext cx="251090" cy="685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503334" y="1789113"/>
            <a:ext cx="249370" cy="68421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194572" y="2474914"/>
            <a:ext cx="245930" cy="1619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189413" y="2636839"/>
            <a:ext cx="251090" cy="160337"/>
          </a:xfrm>
          <a:prstGeom prst="rect">
            <a:avLst/>
          </a:prstGeom>
          <a:solidFill>
            <a:schemeClr val="bg2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cxnSp>
        <p:nvCxnSpPr>
          <p:cNvPr id="18" name="Прямая со стрелкой 17"/>
          <p:cNvCxnSpPr>
            <a:stCxn id="14" idx="3"/>
            <a:endCxn id="15" idx="1"/>
          </p:cNvCxnSpPr>
          <p:nvPr/>
        </p:nvCxnSpPr>
        <p:spPr>
          <a:xfrm flipV="1">
            <a:off x="4440503" y="2132013"/>
            <a:ext cx="1062831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5503334" y="2997201"/>
            <a:ext cx="245931" cy="1619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cxnSp>
        <p:nvCxnSpPr>
          <p:cNvPr id="20" name="Прямая со стрелкой 19"/>
          <p:cNvCxnSpPr>
            <a:stCxn id="16" idx="3"/>
            <a:endCxn id="19" idx="1"/>
          </p:cNvCxnSpPr>
          <p:nvPr/>
        </p:nvCxnSpPr>
        <p:spPr>
          <a:xfrm>
            <a:off x="4440503" y="2555875"/>
            <a:ext cx="1062831" cy="522288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5503334" y="4221164"/>
            <a:ext cx="249370" cy="160337"/>
          </a:xfrm>
          <a:prstGeom prst="rect">
            <a:avLst/>
          </a:prstGeom>
          <a:solidFill>
            <a:schemeClr val="bg2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cxnSp>
        <p:nvCxnSpPr>
          <p:cNvPr id="22" name="Прямая со стрелкой 21"/>
          <p:cNvCxnSpPr>
            <a:endCxn id="21" idx="1"/>
          </p:cNvCxnSpPr>
          <p:nvPr/>
        </p:nvCxnSpPr>
        <p:spPr>
          <a:xfrm>
            <a:off x="4440503" y="2708276"/>
            <a:ext cx="1062831" cy="159226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5503334" y="2478089"/>
            <a:ext cx="245931" cy="1619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194572" y="4221164"/>
            <a:ext cx="245930" cy="1619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189413" y="5661025"/>
            <a:ext cx="251090" cy="160338"/>
          </a:xfrm>
          <a:prstGeom prst="rect">
            <a:avLst/>
          </a:prstGeom>
          <a:solidFill>
            <a:schemeClr val="bg2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cxnSp>
        <p:nvCxnSpPr>
          <p:cNvPr id="26" name="Прямая со стрелкой 25"/>
          <p:cNvCxnSpPr>
            <a:stCxn id="24" idx="3"/>
            <a:endCxn id="23" idx="1"/>
          </p:cNvCxnSpPr>
          <p:nvPr/>
        </p:nvCxnSpPr>
        <p:spPr>
          <a:xfrm flipV="1">
            <a:off x="4440503" y="2559050"/>
            <a:ext cx="1062831" cy="1743075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503334" y="2636839"/>
            <a:ext cx="249370" cy="160337"/>
          </a:xfrm>
          <a:prstGeom prst="rect">
            <a:avLst/>
          </a:prstGeom>
          <a:solidFill>
            <a:schemeClr val="bg2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cxnSp>
        <p:nvCxnSpPr>
          <p:cNvPr id="28" name="Прямая со стрелкой 27"/>
          <p:cNvCxnSpPr>
            <a:stCxn id="25" idx="3"/>
            <a:endCxn id="27" idx="1"/>
          </p:cNvCxnSpPr>
          <p:nvPr/>
        </p:nvCxnSpPr>
        <p:spPr>
          <a:xfrm flipV="1">
            <a:off x="4440503" y="2717800"/>
            <a:ext cx="1062831" cy="302260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09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6822" y="247134"/>
            <a:ext cx="102931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ЗАРАБОТНАЯ ПЛАТА (2019)</a:t>
            </a:r>
            <a:endParaRPr lang="ru-RU" altLang="ru-RU" sz="2400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051585"/>
              </p:ext>
            </p:extLst>
          </p:nvPr>
        </p:nvGraphicFramePr>
        <p:xfrm>
          <a:off x="778475" y="902043"/>
          <a:ext cx="5968929" cy="60865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91415"/>
                <a:gridCol w="477514"/>
              </a:tblGrid>
              <a:tr h="296444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Включает в себя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069" marR="99069" marT="45707" marB="45707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b="1" dirty="0"/>
                    </a:p>
                  </a:txBody>
                  <a:tcPr marL="99069" marR="99069" marT="45707" marB="45707"/>
                </a:tc>
              </a:tr>
              <a:tr h="50251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Выплаты по должностным окладам, по ставкам заработной платы, и т.д.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069" marR="99069" marT="45707" marB="45707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  <a:tr h="50251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Выплаты за работу с вредными и (или) опасными и иными особыми условиями труда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069" marR="99069" marT="45707" marB="457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  <a:tr h="37957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Выплаты за сверхурочную работу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069" marR="99069" marT="45707" marB="457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  <a:tr h="58935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Надбавки (за выслугу лет, за особые условия государственной гражданской и иной службы, за сложность, напряженность и прочие)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069" marR="99069" marT="45707" marB="457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  <a:tr h="70943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Выплаты поощрительного, стимулирующего характера, вознаграждения по итогам работы за год, премии, материальная помощь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069" marR="99069" marT="45707" marB="457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  <a:tr h="379577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069" marR="99069" marT="45707" marB="457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  <a:tr h="295584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включает в себя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069" marR="99069" marT="45707" marB="45707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  <a:tr h="37957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Выплату пособий и компенсаций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069" marR="99069" marT="45707" marB="45707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  <a:tr h="50251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Пособия за первые три дня временной нетрудоспособности за счет средств работодателя</a:t>
                      </a:r>
                    </a:p>
                  </a:txBody>
                  <a:tcPr marL="99069" marR="99069" marT="45707" marB="457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  <a:tr h="5025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Выходные пособия работникам при их увольнении в связи с ликвидацией, либо реорганизацией учреждений</a:t>
                      </a:r>
                    </a:p>
                  </a:txBody>
                  <a:tcPr marL="99069" marR="99069" marT="45707" marB="457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  <a:tr h="9163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Компенсаций государственным гражданским служащим в размере четырехмесячного денежного содержания, при увольнении с гражданской службы, в связи с ликвидацией государственного органа либо сокращением должностей гражданской службы и т.д.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069" marR="99069" marT="45707" marB="457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 flipH="1">
            <a:off x="7807686" y="2150076"/>
            <a:ext cx="2015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602B"/>
                </a:solidFill>
              </a:rPr>
              <a:t>Подстатья 211 Заработная плата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573795" y="5276334"/>
            <a:ext cx="48562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602B"/>
                </a:solidFill>
              </a:rPr>
              <a:t>Подстатья 266 Социальные пособия и компенсации персоналу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602B"/>
                </a:solidFill>
              </a:rPr>
              <a:t>в денежной форме</a:t>
            </a:r>
          </a:p>
        </p:txBody>
      </p:sp>
    </p:spTree>
    <p:extLst>
      <p:ext uri="{BB962C8B-B14F-4D97-AF65-F5344CB8AC3E}">
        <p14:creationId xmlns:p14="http://schemas.microsoft.com/office/powerpoint/2010/main" val="7518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7968" y="222423"/>
            <a:ext cx="103055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(КОМПЕНСАЦИЯ) ПЕРСОНАЛУ РАСХОДОВ, СВЯЗАННЫХ С ОСУЩЕСТВЛЕНИЕМ ТРУДОВЫХ ОБЯЗАННОСТЕЙ</a:t>
            </a:r>
            <a:endParaRPr lang="ru-RU" altLang="ru-RU" sz="2000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90832" y="1594021"/>
            <a:ext cx="384295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602B"/>
                </a:solidFill>
              </a:rPr>
              <a:t>Подстатья 212 Прочие выплаты (2018 г.)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prstClr val="black"/>
              </a:solidFill>
            </a:endParaRPr>
          </a:p>
          <a:p>
            <a:pPr marL="271463" indent="-271463" algn="just" fontAlgn="auto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¾"/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расходов, связанных со служебными командировками (проезд, проживание);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271463" algn="just" fontAlgn="auto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¾"/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 стоимости вещевого имущества;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271463" algn="just" fontAlgn="auto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¾"/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 за содержание собак по месту жительства;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271463" algn="just" fontAlgn="auto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¾"/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 за использование личного транспорта для служебных целей.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339913" y="2150077"/>
            <a:ext cx="40035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602B"/>
                </a:solidFill>
              </a:rPr>
              <a:t>Расчеты по командировкам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602B"/>
                </a:solidFill>
              </a:rPr>
              <a:t>0 208 12 000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602B"/>
                </a:solidFill>
              </a:rPr>
              <a:t>(в полном объеме средств)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933037" y="3632886"/>
            <a:ext cx="29532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602B"/>
                </a:solidFill>
              </a:rPr>
              <a:t>Статья 220 Оплата работ,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602B"/>
                </a:solidFill>
              </a:rPr>
              <a:t>услуг (2019 г.)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068962" y="4732638"/>
            <a:ext cx="28173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602B"/>
                </a:solidFill>
              </a:rPr>
              <a:t>Расходы по командировкам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602B"/>
                </a:solidFill>
              </a:rPr>
              <a:t>0 401 20 212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602B"/>
                </a:solidFill>
              </a:rPr>
              <a:t>0 401 20 22Х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602B"/>
                </a:solidFill>
              </a:rPr>
              <a:t>0 105 ХХ 340</a:t>
            </a:r>
          </a:p>
        </p:txBody>
      </p:sp>
    </p:spTree>
    <p:extLst>
      <p:ext uri="{BB962C8B-B14F-4D97-AF65-F5344CB8AC3E}">
        <p14:creationId xmlns:p14="http://schemas.microsoft.com/office/powerpoint/2010/main" val="23946642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8162" y="197708"/>
            <a:ext cx="96135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220 «ОПЛАТА РАБОТ, УСЛУГ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749713"/>
              </p:ext>
            </p:extLst>
          </p:nvPr>
        </p:nvGraphicFramePr>
        <p:xfrm>
          <a:off x="889685" y="729051"/>
          <a:ext cx="10392034" cy="59065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79516"/>
                <a:gridCol w="433002"/>
                <a:gridCol w="4979516"/>
              </a:tblGrid>
              <a:tr h="41035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7" marB="41297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7" marB="41297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г.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7" marB="41297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306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225 Работы, услуги по содержанию имущества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7" marB="41297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=</a:t>
                      </a:r>
                      <a:endParaRPr lang="ru-RU" sz="1800" b="0" dirty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7" marB="4129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 22</a:t>
                      </a:r>
                      <a:r>
                        <a:rPr lang="en-US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Работы, услуги по содержанию имущества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7" marB="41297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356"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226 Прочие работы, услуги</a:t>
                      </a:r>
                    </a:p>
                  </a:txBody>
                  <a:tcPr marL="89481" marR="89481" marT="41297" marB="4129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7" marB="41297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Прочие работы, услуги</a:t>
                      </a:r>
                    </a:p>
                  </a:txBody>
                  <a:tcPr marL="89481" marR="89481" marT="41297" marB="4129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6574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7" marB="41297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en-US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227 Страхование</a:t>
                      </a:r>
                    </a:p>
                  </a:txBody>
                  <a:tcPr marL="89481" marR="89481" marT="41297" marB="4129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030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7" marB="41297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228 Услуги, работы для целей               капитальных вложений</a:t>
                      </a:r>
                    </a:p>
                  </a:txBody>
                  <a:tcPr marL="89481" marR="89481" marT="41297" marB="4129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84503">
                <a:tc vMerge="1"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7" marB="41297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352 Увеличение стоимости неисключительных прав на результаты интеллектуальной деятельности с неопределенным сроком полезного использования</a:t>
                      </a:r>
                    </a:p>
                  </a:txBody>
                  <a:tcPr marL="89481" marR="89481" marT="41297" marB="4129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33769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297" marB="41297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353 Увеличение стоимости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неисключительных прав на результаты интеллектуальной деятельности с определенным сроком полезного использования</a:t>
                      </a:r>
                    </a:p>
                  </a:txBody>
                  <a:tcPr marL="89481" marR="89481" marT="41297" marB="4129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035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81" marR="89481" marT="41297" marB="41297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349 (бланки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строгой отчетности)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81" marR="89481" marT="41297" marB="4129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77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9622" y="222423"/>
            <a:ext cx="1018196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0" indent="-2508250" algn="just"/>
            <a:r>
              <a:rPr lang="ru-RU" altLang="ru-RU" sz="2400" b="1" dirty="0" smtClean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учета (п.3 СГС «Концептуальные основы») 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(муниципальные) бюджетные и автономные учреждения, организации государственного сектора, осуществляющие бюджетные полномочия по ведению бюджетного учета;</a:t>
            </a:r>
          </a:p>
          <a:p>
            <a:pPr marL="250825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государственной власти, органы местного самоуправления, органы управления государственными внебюджетными фондами, осуществляющие составление и исполнение бюджетов;</a:t>
            </a:r>
          </a:p>
          <a:p>
            <a:pPr marL="250825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государственной власти, органы местного самоуправления, осуществляющие кассовое обслуживание исполнения бюджетов.</a:t>
            </a:r>
          </a:p>
          <a:p>
            <a:pPr marL="2508250" indent="-2508250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08250" indent="-2508250" algn="just"/>
            <a:r>
              <a:rPr lang="ru-RU" sz="2400" b="1" dirty="0" smtClean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учета (п.3 СГС «Доходы»)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учет доходов, раскрытие в бухгалтерской (финансовой) отчетности информации о доходах</a:t>
            </a:r>
          </a:p>
          <a:p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31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01297" y="98854"/>
            <a:ext cx="31452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ru-RU" altLang="ru-RU" sz="20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РАБОТЫ, УСЛУГИ</a:t>
            </a:r>
            <a:endParaRPr lang="ru-RU" altLang="ru-RU" sz="2000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813712"/>
              </p:ext>
            </p:extLst>
          </p:nvPr>
        </p:nvGraphicFramePr>
        <p:xfrm>
          <a:off x="976185" y="691978"/>
          <a:ext cx="10285526" cy="70440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28481"/>
                <a:gridCol w="428564"/>
                <a:gridCol w="4928481"/>
              </a:tblGrid>
              <a:tr h="301694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73"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</a:t>
                      </a:r>
                      <a:r>
                        <a:rPr lang="ru-RU" sz="14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 Прочие работы, услуги (частично)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 226 </a:t>
                      </a:r>
                    </a:p>
                    <a:p>
                      <a:pPr algn="ctr"/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работы, услуги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49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 212 Прочие выплаты: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871">
                <a:tc>
                  <a:txBody>
                    <a:bodyPr/>
                    <a:lstStyle/>
                    <a:p>
                      <a:pPr marL="271463" marR="0" indent="-2714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¾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Возмещение персоналу расходов, связанных со служебными командировками (проезд, проживание)</a:t>
                      </a:r>
                    </a:p>
                  </a:txBody>
                  <a:tcPr marL="89497" marR="89497" marT="41307" marB="41307" anchor="ctr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4563">
                <a:tc>
                  <a:txBody>
                    <a:bodyPr/>
                    <a:lstStyle/>
                    <a:p>
                      <a:pPr marL="271463" marR="0" indent="-2714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¾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Возмещение персоналу расходов на прохождение медицинского осмотра</a:t>
                      </a:r>
                    </a:p>
                    <a:p>
                      <a:pPr marL="271463" marR="0" indent="-2714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¾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Компенсация за содержание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служебных собак по месту жительства</a:t>
                      </a:r>
                    </a:p>
                    <a:p>
                      <a:pPr marL="271463" marR="0" indent="-2714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¾"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Компенсация стоимости вещевого имущества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81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Подстатья 261 Пенсии, пособия и выплаты по пенсионному, социальному и медицинскому страхованию населения</a:t>
                      </a: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407">
                <a:tc>
                  <a:txBody>
                    <a:bodyPr/>
                    <a:lstStyle/>
                    <a:p>
                      <a:pPr marL="271463" marR="0" indent="-2714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¾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Расходы бюджетов территориальных фондов обязательного медицинского страхования, связанные с направлением страховым компаниям средств на ведение дел по обязательному медицинскому страхованию</a:t>
                      </a:r>
                    </a:p>
                  </a:txBody>
                  <a:tcPr marL="89497" marR="89497" marT="41307" marB="41307" anchor="ctr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49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290 Прочие расходы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494">
                <a:tc>
                  <a:txBody>
                    <a:bodyPr/>
                    <a:lstStyle/>
                    <a:p>
                      <a:pPr marL="271463" marR="0" indent="-2714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¾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Представительские расходы, прием и обслуживание делегаций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6139">
                <a:tc>
                  <a:txBody>
                    <a:bodyPr/>
                    <a:lstStyle/>
                    <a:p>
                      <a:pPr marL="271463" marR="0" indent="-2714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¾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Оплата судебных издержек, связанных с представлением интересов Российской Федерации в международных судебных и иных юридических спорах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407">
                <a:tc>
                  <a:txBody>
                    <a:bodyPr/>
                    <a:lstStyle/>
                    <a:p>
                      <a:pPr marL="271463" marR="0" indent="-2714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¾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Выплата суточных, а также денежных средств на питание, а также компенсация расходов на проезд и проживание в жилых помещениях спортсменам и студентам при их направлении на </a:t>
                      </a:r>
                      <a:b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различного рода мероприятия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33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55557" y="148281"/>
            <a:ext cx="63884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ru-RU" altLang="ru-RU" sz="20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МАТЕРИАЛЬНЫЕ ЗАПАСЫ</a:t>
            </a:r>
          </a:p>
          <a:p>
            <a:pPr algn="ctr" eaLnBrk="0" hangingPunct="0"/>
            <a:r>
              <a:rPr lang="ru-RU" altLang="ru-RU" sz="20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(УВЕЛИЧЕНИЕ И УМЕНЬШЕНИЕ СТОИМОСТИ)</a:t>
            </a:r>
            <a:endParaRPr lang="ru-RU" altLang="ru-RU" sz="2000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13828078"/>
              </p:ext>
            </p:extLst>
          </p:nvPr>
        </p:nvGraphicFramePr>
        <p:xfrm>
          <a:off x="333631" y="1161535"/>
          <a:ext cx="4597415" cy="5651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54811" y="1161535"/>
            <a:ext cx="5375189" cy="5478423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341 – Увеличение стоимости лекарственных препаратов и материалов, применяемых в медицинских целях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342 – Увеличение стоимости продуктов питания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343 – Увеличение стоимости горюче-смазочных материалов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344 – Увеличение стоимости строительных материалов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345 – Увеличение стоимости мягкого инвентаря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346 – Увеличение стоимости прочих оборотных запасов (материалов)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347 – Увеличение стоимости материальных запасов для целей капитальных вложений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349 – Увеличение стоимости прочих материальных запасов однократного применения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441 – Уменьшение стоимости лекарственных препаратов и Материалов, применяемых в медицинских целях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442 – Уменьшение стоимости продуктов питания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443 – Уменьшение стоимости горюче-смазочных материалов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444 – Уменьшение стоимости строительных материалов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445 – Уменьшение стоимости мягкого инвентаря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446 – Уменьшение стоимости прочих оборотных ценностей (материалов)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447 – Уменьшение стоимости материальных запасов для целей капитальных вложений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449 – Уменьшение стоимости прочих материальных запасов однократного применения</a:t>
            </a:r>
          </a:p>
        </p:txBody>
      </p:sp>
    </p:spTree>
    <p:extLst>
      <p:ext uri="{BB962C8B-B14F-4D97-AF65-F5344CB8AC3E}">
        <p14:creationId xmlns:p14="http://schemas.microsoft.com/office/powerpoint/2010/main" val="9870124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83459" y="2323070"/>
            <a:ext cx="657878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  <a:spcBef>
                <a:spcPts val="575"/>
              </a:spcBef>
              <a:buClr>
                <a:srgbClr val="014B65"/>
              </a:buClr>
            </a:pPr>
            <a:r>
              <a:rPr lang="ru-RU" alt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t>Спасибо за внимание!</a:t>
            </a:r>
            <a:endParaRPr lang="en-US" alt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</p:spTree>
    <p:extLst>
      <p:ext uri="{BB962C8B-B14F-4D97-AF65-F5344CB8AC3E}">
        <p14:creationId xmlns:p14="http://schemas.microsoft.com/office/powerpoint/2010/main" val="139765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0831" y="556053"/>
            <a:ext cx="1091101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применяется к доходам, возникающим в результате</a:t>
            </a:r>
          </a:p>
          <a:p>
            <a:r>
              <a:rPr lang="ru-RU" sz="2000" b="1" dirty="0" smtClean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(п.4 СГС «Доходы»):</a:t>
            </a:r>
          </a:p>
          <a:p>
            <a:pPr algn="just">
              <a:spcBef>
                <a:spcPts val="60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аренды (безвозмездного пользования) - СГС «Аренда»;</a:t>
            </a:r>
          </a:p>
          <a:p>
            <a:pPr algn="just">
              <a:spcBef>
                <a:spcPts val="60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доходов от инвестиций в форме дивидендов, учитываемых по методу долевого участия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СГС «Метод долевого участия»;</a:t>
            </a:r>
          </a:p>
          <a:p>
            <a:pPr algn="just">
              <a:spcBef>
                <a:spcPts val="60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продажи запасов, за исключением товаров, готовой продукции и биологической продукции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СГС «Запасы»;</a:t>
            </a:r>
          </a:p>
          <a:p>
            <a:pPr algn="just">
              <a:spcBef>
                <a:spcPts val="60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г) продажи основных средств и нематериальных активов;</a:t>
            </a:r>
          </a:p>
          <a:p>
            <a:pPr algn="just">
              <a:spcBef>
                <a:spcPts val="60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 изменения справедливой стоимости финансовых активов и финансовых обязательств или их выбытия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СГС «Финансовые инструменты»;</a:t>
            </a:r>
          </a:p>
          <a:p>
            <a:pPr algn="just">
              <a:spcBef>
                <a:spcPts val="60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 первоначального признания биологических активов и биологической продукции и изменения справедливой стоимости биологических активов и биологической продукции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СГС «Биологические активы»;</a:t>
            </a:r>
          </a:p>
          <a:p>
            <a:pPr algn="just">
              <a:spcBef>
                <a:spcPts val="60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ж) изменения справедливой стоимости других нефинансовых активов;</a:t>
            </a:r>
          </a:p>
          <a:p>
            <a:pPr algn="just">
              <a:spcBef>
                <a:spcPts val="60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з) изменений курсов иностранных валют по отношению к рублю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СГС «Влияние изменения курсов иностранных валют».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74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467672"/>
              </p:ext>
            </p:extLst>
          </p:nvPr>
        </p:nvGraphicFramePr>
        <p:xfrm>
          <a:off x="1130300" y="482600"/>
          <a:ext cx="10185400" cy="57271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0437"/>
                <a:gridCol w="5234963"/>
              </a:tblGrid>
              <a:tr h="32840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обменных операций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необменных операций</a:t>
                      </a:r>
                    </a:p>
                  </a:txBody>
                  <a:tcPr marL="68580" marR="68580" marT="0" marB="0"/>
                </a:tc>
              </a:tr>
              <a:tr h="16692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реализации - </a:t>
                      </a:r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КОСГУ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налоги, сборы, государственные и налоговые пошлины, страховые взносы на обязательное социальное страхование – КОСГУ 110</a:t>
                      </a:r>
                    </a:p>
                  </a:txBody>
                  <a:tcPr marL="68580" marR="68580" marT="0" marB="0"/>
                </a:tc>
              </a:tr>
              <a:tr h="8346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собственности – КОСГУ 120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бюджетов, гранты – КОСГУ 150, 160</a:t>
                      </a:r>
                    </a:p>
                  </a:txBody>
                  <a:tcPr marL="68580" marR="68580" marT="0" marB="0"/>
                </a:tc>
              </a:tr>
              <a:tr h="8346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пени, неустойки, возмещение ущерба – КОСГУ 140</a:t>
                      </a:r>
                    </a:p>
                  </a:txBody>
                  <a:tcPr marL="68580" marR="68580" marT="0" marB="0"/>
                </a:tc>
              </a:tr>
              <a:tr h="15800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доходы(например целевые субсидии, безвозмездное поступление имущества) – КОСГУ 180, 190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737030" y="2254721"/>
            <a:ext cx="19600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79683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1405" y="395416"/>
            <a:ext cx="10750379" cy="4702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Признание и оценка доходов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Два главных условия, чтобы признать доход: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Наступило событие, а результате которого ожидается получить экономические выгоды или полезный потенциал.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Денежную величину дохода можно надежно оценить.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 всегда признается в полной сумме ожидаемых поступлений.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51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6249" y="568411"/>
            <a:ext cx="106885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налогов, сборов, в том числе государственных пошлин, таможенных платежей (п.13-18 СГС)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64973" y="972429"/>
            <a:ext cx="10886302" cy="542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Признание в бухгалтерском учете доходов от налогов, сборов, в том числе государственных пошлин, таможенных платежей осуществляется субъектами учета, и признаются в бухгалтерском учете по факту получения субъектом учета от уполномоченных органов Федерального казначейства документов о проведенных операциях по учету (перечислению) распределенных поступлений в бюджеты.</a:t>
            </a:r>
          </a:p>
          <a:p>
            <a:pPr algn="just">
              <a:lnSpc>
                <a:spcPct val="107000"/>
              </a:lnSpc>
            </a:pP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sz="2400" dirty="0" smtClean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Важно: не отражать в доходах платежи, которые поступили без документов об обязанности плательщика их перечислять. Такие суммы отражаются в составе авансовых поступлений. ???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11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8030" y="577949"/>
            <a:ext cx="8575810" cy="5305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 от безвозмездных поступлений от бюджетов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182950"/>
              </p:ext>
            </p:extLst>
          </p:nvPr>
        </p:nvGraphicFramePr>
        <p:xfrm>
          <a:off x="1210961" y="1977080"/>
          <a:ext cx="9873049" cy="45576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7998"/>
                <a:gridCol w="2467998"/>
                <a:gridCol w="4937053"/>
              </a:tblGrid>
              <a:tr h="29573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(150, 160)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2953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условия (дотации, м/б трансферты  нецелевого характера)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условием (субсидии, субвенции, иные м/б целевого характера) в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на иные цели (5), на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кап.вложения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(6)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573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факту возникновения права на их получение (соглашение)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1476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Признаются доходы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Признаются доходы будущих периодов (40140)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829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части отчетного периода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части будущих периода (плановый период бюджета)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мере выполнения условия (отчет о выполнении условий предоставления трансферта)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872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отчетного периода (40110)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будущих периодов (40140)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отчетного периода (в части отчетного периода) (40110)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026508" y="1031697"/>
            <a:ext cx="976841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Признание в учете в зависимости от наличия условия при передаче актива.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КОСГУ 150 –текущего направления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КОСГУ 160 – капитального направления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12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0205" y="370702"/>
            <a:ext cx="808131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Прочие доходы от необменных операций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75339"/>
              </p:ext>
            </p:extLst>
          </p:nvPr>
        </p:nvGraphicFramePr>
        <p:xfrm>
          <a:off x="976185" y="1329668"/>
          <a:ext cx="10725662" cy="5318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5356"/>
                <a:gridCol w="2656389"/>
                <a:gridCol w="5313917"/>
              </a:tblGrid>
              <a:tr h="737238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необменных операций без условий при передаче активов (п.36-46 СГС)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00161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денежных средств (включая субсидии и гранты), получены без условий при передаче активов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Безвозмездное получение нефинансовых активов без условий при передаче активов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577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факту возникновения права на их получение (соглашение)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57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Признаются доходы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001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части отчетного периода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части будущих периода (плановый период бюджета)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91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отчетного периода (40110)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будущих периодов (40140)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отчетного периода (40110)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46885" y="760493"/>
            <a:ext cx="992247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 условий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5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2548</Words>
  <Application>Microsoft Office PowerPoint</Application>
  <PresentationFormat>Широкоэкранный</PresentationFormat>
  <Paragraphs>434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40" baseType="lpstr">
      <vt:lpstr>Arial</vt:lpstr>
      <vt:lpstr>Calibri</vt:lpstr>
      <vt:lpstr>Calibri Light</vt:lpstr>
      <vt:lpstr>Impact</vt:lpstr>
      <vt:lpstr>Lucida Grande</vt:lpstr>
      <vt:lpstr>Symbol</vt:lpstr>
      <vt:lpstr>Times New Roman</vt:lpstr>
      <vt:lpstr>Тема Office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Сорокина Валентина Викторовна</dc:creator>
  <cp:lastModifiedBy>Сорокина Валентина Викторовна</cp:lastModifiedBy>
  <cp:revision>36</cp:revision>
  <cp:lastPrinted>2018-12-12T13:39:29Z</cp:lastPrinted>
  <dcterms:created xsi:type="dcterms:W3CDTF">2018-12-12T08:01:56Z</dcterms:created>
  <dcterms:modified xsi:type="dcterms:W3CDTF">2018-12-13T13:21:53Z</dcterms:modified>
</cp:coreProperties>
</file>